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18.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2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21.xml" ContentType="application/vnd.openxmlformats-officedocument.presentationml.notesSlide+xml"/>
  <Override PartName="/ppt/tags/tag9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37.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38.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39.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40.xml" ContentType="application/vnd.openxmlformats-officedocument.presentationml.notesSlide+xml"/>
  <Override PartName="/ppt/tags/tag18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44.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notesSlides/notesSlide58.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notesSlides/notesSlide59.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notesSlides/notesSlide60.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notesSlides/notesSlide61.xml" ContentType="application/vnd.openxmlformats-officedocument.presentationml.notesSlide+xml"/>
  <Override PartName="/ppt/tags/tag282.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65.xml" ContentType="application/vnd.openxmlformats-officedocument.presentationml.notesSlid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367.xml" ContentType="application/vnd.openxmlformats-officedocument.presentationml.tags+xml"/>
  <Override PartName="/ppt/tags/tag368.xml" ContentType="application/vnd.openxmlformats-officedocument.presentationml.tags+xml"/>
  <Override PartName="/ppt/notesSlides/notesSlide77.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notesSlides/notesSlide78.xml" ContentType="application/vnd.openxmlformats-officedocument.presentationml.notesSlide+xml"/>
  <Override PartName="/ppt/tags/tag371.xml" ContentType="application/vnd.openxmlformats-officedocument.presentationml.tags+xml"/>
  <Override PartName="/ppt/tags/tag372.xml" ContentType="application/vnd.openxmlformats-officedocument.presentationml.tags+xml"/>
  <Override PartName="/ppt/notesSlides/notesSlide79.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notesSlides/notesSlide80.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notesSlides/notesSlide81.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notesSlides/notesSlide82.xml" ContentType="application/vnd.openxmlformats-officedocument.presentationml.notesSlide+xml"/>
  <Override PartName="/ppt/tags/tag379.xml" ContentType="application/vnd.openxmlformats-officedocument.presentationml.tags+xml"/>
  <Override PartName="/ppt/tags/tag380.xml" ContentType="application/vnd.openxmlformats-officedocument.presentationml.tags+xml"/>
  <Override PartName="/ppt/notesSlides/notesSlide83.xml" ContentType="application/vnd.openxmlformats-officedocument.presentationml.notesSlide+xml"/>
  <Override PartName="/ppt/tags/tag381.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87.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466.xml" ContentType="application/vnd.openxmlformats-officedocument.presentationml.tags+xml"/>
  <Override PartName="/ppt/tags/tag467.xml" ContentType="application/vnd.openxmlformats-officedocument.presentationml.tags+xml"/>
  <Override PartName="/ppt/notesSlides/notesSlide97.xml" ContentType="application/vnd.openxmlformats-officedocument.presentationml.notesSlide+xml"/>
  <Override PartName="/ppt/tags/tag468.xml" ContentType="application/vnd.openxmlformats-officedocument.presentationml.tags+xml"/>
  <Override PartName="/ppt/tags/tag469.xml" ContentType="application/vnd.openxmlformats-officedocument.presentationml.tags+xml"/>
  <Override PartName="/ppt/notesSlides/notesSlide98.xml" ContentType="application/vnd.openxmlformats-officedocument.presentationml.notesSlide+xml"/>
  <Override PartName="/ppt/tags/tag470.xml" ContentType="application/vnd.openxmlformats-officedocument.presentationml.tags+xml"/>
  <Override PartName="/ppt/tags/tag471.xml" ContentType="application/vnd.openxmlformats-officedocument.presentationml.tags+xml"/>
  <Override PartName="/ppt/notesSlides/notesSlide99.xml" ContentType="application/vnd.openxmlformats-officedocument.presentationml.notesSlide+xml"/>
  <Override PartName="/ppt/tags/tag472.xml" ContentType="application/vnd.openxmlformats-officedocument.presentationml.tags+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05"/>
  </p:notesMasterIdLst>
  <p:handoutMasterIdLst>
    <p:handoutMasterId r:id="rId106"/>
  </p:handoutMasterIdLst>
  <p:sldIdLst>
    <p:sldId id="1128" r:id="rId3"/>
    <p:sldId id="1181" r:id="rId4"/>
    <p:sldId id="257" r:id="rId5"/>
    <p:sldId id="705" r:id="rId6"/>
    <p:sldId id="706" r:id="rId7"/>
    <p:sldId id="835" r:id="rId8"/>
    <p:sldId id="1138" r:id="rId9"/>
    <p:sldId id="707" r:id="rId10"/>
    <p:sldId id="1073" r:id="rId11"/>
    <p:sldId id="903" r:id="rId12"/>
    <p:sldId id="1075" r:id="rId13"/>
    <p:sldId id="1076" r:id="rId14"/>
    <p:sldId id="1077" r:id="rId15"/>
    <p:sldId id="1079" r:id="rId16"/>
    <p:sldId id="1139" r:id="rId17"/>
    <p:sldId id="1140" r:id="rId18"/>
    <p:sldId id="1141" r:id="rId19"/>
    <p:sldId id="914" r:id="rId20"/>
    <p:sldId id="915" r:id="rId21"/>
    <p:sldId id="1142" r:id="rId22"/>
    <p:sldId id="1143" r:id="rId23"/>
    <p:sldId id="926" r:id="rId24"/>
    <p:sldId id="560" r:id="rId25"/>
    <p:sldId id="930" r:id="rId26"/>
    <p:sldId id="931" r:id="rId27"/>
    <p:sldId id="932" r:id="rId28"/>
    <p:sldId id="935" r:id="rId29"/>
    <p:sldId id="1144" r:id="rId30"/>
    <p:sldId id="1145" r:id="rId31"/>
    <p:sldId id="936" r:id="rId32"/>
    <p:sldId id="1088" r:id="rId33"/>
    <p:sldId id="1146" r:id="rId34"/>
    <p:sldId id="1147" r:id="rId35"/>
    <p:sldId id="1148" r:id="rId36"/>
    <p:sldId id="1150" r:id="rId37"/>
    <p:sldId id="1149" r:id="rId38"/>
    <p:sldId id="947" r:id="rId39"/>
    <p:sldId id="948" r:id="rId40"/>
    <p:sldId id="1090" r:id="rId41"/>
    <p:sldId id="1151" r:id="rId42"/>
    <p:sldId id="958" r:id="rId43"/>
    <p:sldId id="959" r:id="rId44"/>
    <p:sldId id="972" r:id="rId45"/>
    <p:sldId id="973" r:id="rId46"/>
    <p:sldId id="974" r:id="rId47"/>
    <p:sldId id="975" r:id="rId48"/>
    <p:sldId id="1152" r:id="rId49"/>
    <p:sldId id="1153" r:id="rId50"/>
    <p:sldId id="976" r:id="rId51"/>
    <p:sldId id="1098" r:id="rId52"/>
    <p:sldId id="977" r:id="rId53"/>
    <p:sldId id="1172" r:id="rId54"/>
    <p:sldId id="1099" r:id="rId55"/>
    <p:sldId id="1173" r:id="rId56"/>
    <p:sldId id="1174" r:id="rId57"/>
    <p:sldId id="1175" r:id="rId58"/>
    <p:sldId id="1176" r:id="rId59"/>
    <p:sldId id="979" r:id="rId60"/>
    <p:sldId id="980" r:id="rId61"/>
    <p:sldId id="1177" r:id="rId62"/>
    <p:sldId id="1178" r:id="rId63"/>
    <p:sldId id="1179" r:id="rId64"/>
    <p:sldId id="1031" r:id="rId65"/>
    <p:sldId id="1007" r:id="rId66"/>
    <p:sldId id="1008" r:id="rId67"/>
    <p:sldId id="1009" r:id="rId68"/>
    <p:sldId id="1010" r:id="rId69"/>
    <p:sldId id="1160" r:id="rId70"/>
    <p:sldId id="1011" r:id="rId71"/>
    <p:sldId id="1166" r:id="rId72"/>
    <p:sldId id="1162" r:id="rId73"/>
    <p:sldId id="1163" r:id="rId74"/>
    <p:sldId id="1161" r:id="rId75"/>
    <p:sldId id="1164" r:id="rId76"/>
    <p:sldId id="1165" r:id="rId77"/>
    <p:sldId id="1012" r:id="rId78"/>
    <p:sldId id="1017" r:id="rId79"/>
    <p:sldId id="1018" r:id="rId80"/>
    <p:sldId id="1171" r:id="rId81"/>
    <p:sldId id="1167" r:id="rId82"/>
    <p:sldId id="1168" r:id="rId83"/>
    <p:sldId id="1169" r:id="rId84"/>
    <p:sldId id="1170" r:id="rId85"/>
    <p:sldId id="1032" r:id="rId86"/>
    <p:sldId id="1180" r:id="rId87"/>
    <p:sldId id="1034" r:id="rId88"/>
    <p:sldId id="1035" r:id="rId89"/>
    <p:sldId id="1036" r:id="rId90"/>
    <p:sldId id="1037" r:id="rId91"/>
    <p:sldId id="1154" r:id="rId92"/>
    <p:sldId id="1155" r:id="rId93"/>
    <p:sldId id="1156" r:id="rId94"/>
    <p:sldId id="1038" r:id="rId95"/>
    <p:sldId id="1039" r:id="rId96"/>
    <p:sldId id="1157" r:id="rId97"/>
    <p:sldId id="1158" r:id="rId98"/>
    <p:sldId id="1049" r:id="rId99"/>
    <p:sldId id="1050" r:id="rId100"/>
    <p:sldId id="1159" r:id="rId101"/>
    <p:sldId id="1061" r:id="rId102"/>
    <p:sldId id="1062" r:id="rId103"/>
    <p:sldId id="296" r:id="rId104"/>
  </p:sldIdLst>
  <p:sldSz cx="12192000" cy="6858000"/>
  <p:notesSz cx="6858000" cy="9144000"/>
  <p:custDataLst>
    <p:tags r:id="rId10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2" userDrawn="1">
          <p15:clr>
            <a:srgbClr val="A4A3A4"/>
          </p15:clr>
        </p15:guide>
        <p15:guide id="2" pos="38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 id="3" name="君竹 段" initials="君段" lastIdx="1" clrIdx="2">
    <p:extLst>
      <p:ext uri="{19B8F6BF-5375-455C-9EA6-DF929625EA0E}">
        <p15:presenceInfo xmlns:p15="http://schemas.microsoft.com/office/powerpoint/2012/main" userId="18980950c30e92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4AB"/>
    <a:srgbClr val="D0CECE"/>
    <a:srgbClr val="044875"/>
    <a:srgbClr val="000000"/>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22" autoAdjust="0"/>
    <p:restoredTop sz="94915" autoAdjust="0"/>
  </p:normalViewPr>
  <p:slideViewPr>
    <p:cSldViewPr showGuides="1">
      <p:cViewPr varScale="1">
        <p:scale>
          <a:sx n="109" d="100"/>
          <a:sy n="109" d="100"/>
        </p:scale>
        <p:origin x="612" y="60"/>
      </p:cViewPr>
      <p:guideLst>
        <p:guide orient="horz" pos="2442"/>
        <p:guide pos="3853"/>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tags" Target="tags/tag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2024/10/29</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2024/10/29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D5B64-49E3-BC3A-3026-C14EA21D09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875FED-9B7E-4A94-B46C-B4B34D05E9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B5923B-1A04-0F32-D976-174B2237149B}"/>
              </a:ext>
            </a:extLst>
          </p:cNvPr>
          <p:cNvSpPr>
            <a:spLocks noGrp="1"/>
          </p:cNvSpPr>
          <p:nvPr>
            <p:ph type="body" idx="1"/>
          </p:nvPr>
        </p:nvSpPr>
        <p:spPr/>
        <p:txBody>
          <a:bodyPr/>
          <a:lstStyle/>
          <a:p>
            <a:r>
              <a:rPr lang="zh-CN" altLang="en-US" dirty="0"/>
              <a:t>首先介绍第一篇</a:t>
            </a:r>
          </a:p>
        </p:txBody>
      </p:sp>
      <p:sp>
        <p:nvSpPr>
          <p:cNvPr id="4" name="灯片编号占位符 3">
            <a:extLst>
              <a:ext uri="{FF2B5EF4-FFF2-40B4-BE49-F238E27FC236}">
                <a16:creationId xmlns:a16="http://schemas.microsoft.com/office/drawing/2014/main" id="{0B94FB28-4D1A-F5DA-AFCD-EE0DA05D2FD8}"/>
              </a:ext>
            </a:extLst>
          </p:cNvPr>
          <p:cNvSpPr>
            <a:spLocks noGrp="1"/>
          </p:cNvSpPr>
          <p:nvPr>
            <p:ph type="sldNum" sz="quarter" idx="5"/>
          </p:nvPr>
        </p:nvSpPr>
        <p:spPr/>
        <p:txBody>
          <a:bodyPr/>
          <a:lstStyle/>
          <a:p>
            <a:fld id="{5849F42C-2DAE-424C-A4B8-3140182C3E9F}" type="slidenum">
              <a:rPr lang="zh-CN" altLang="en-US" smtClean="0"/>
              <a:t>1</a:t>
            </a:fld>
            <a:endParaRPr lang="zh-CN" altLang="en-US"/>
          </a:p>
        </p:txBody>
      </p:sp>
    </p:spTree>
    <p:extLst>
      <p:ext uri="{BB962C8B-B14F-4D97-AF65-F5344CB8AC3E}">
        <p14:creationId xmlns:p14="http://schemas.microsoft.com/office/powerpoint/2010/main" val="3075357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100</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101</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感谢老师同学观看，请各位老师同学批评指正</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86584-ACA5-E59F-CB77-3B8C800417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5CCBB3-E68A-7F05-03A2-D4030984080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F455CD9-75D8-7CD7-E7D1-99503E3B49C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BC278E4-1628-235F-EC1A-012DE6D0E39E}"/>
              </a:ext>
            </a:extLst>
          </p:cNvPr>
          <p:cNvSpPr>
            <a:spLocks noGrp="1"/>
          </p:cNvSpPr>
          <p:nvPr>
            <p:ph type="sldNum" sz="quarter" idx="10"/>
          </p:nvPr>
        </p:nvSpPr>
        <p:spPr/>
        <p:txBody>
          <a:bodyPr/>
          <a:lstStyle/>
          <a:p>
            <a:fld id="{677A2CBA-E486-4DC8-8696-C7854B0A28FD}" type="slidenum">
              <a:rPr lang="zh-CN" altLang="en-US" smtClean="0"/>
              <a:t>11</a:t>
            </a:fld>
            <a:endParaRPr lang="zh-CN" altLang="en-US"/>
          </a:p>
        </p:txBody>
      </p:sp>
    </p:spTree>
    <p:extLst>
      <p:ext uri="{BB962C8B-B14F-4D97-AF65-F5344CB8AC3E}">
        <p14:creationId xmlns:p14="http://schemas.microsoft.com/office/powerpoint/2010/main" val="171058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BFBC-CBCD-6FBE-05ED-A356DEDA1D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926A30-E300-14A9-C1CD-E5E9C5A5077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C773BFA-D063-5730-C9A1-56739065F33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在训练阶段，我们需要估计参数 </a:t>
            </a:r>
            <a:r>
              <a:rPr lang="en-US" altLang="zh-CN" dirty="0"/>
              <a:t>θ</a:t>
            </a:r>
            <a:r>
              <a:rPr lang="zh-CN" altLang="en-US" dirty="0"/>
              <a:t>，它代表了神经网络的权重。这些权重是共享的，并由源域和目标域的预测器共同使用。这里，目标是估计出最优的 </a:t>
            </a:r>
            <a:r>
              <a:rPr lang="en-US" altLang="zh-CN" dirty="0"/>
              <a:t>θ</a:t>
            </a:r>
            <a:r>
              <a:rPr lang="zh-CN" altLang="en-US" dirty="0"/>
              <a:t>，使得模型可以有效地对目标域的数据进行分类。</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由于目标域数据是</a:t>
            </a:r>
            <a:r>
              <a:rPr lang="zh-CN" altLang="en-US" b="1" dirty="0"/>
              <a:t>无标签的</a:t>
            </a:r>
            <a:r>
              <a:rPr lang="zh-CN" altLang="en-US" dirty="0"/>
              <a:t>，不能直接用于最大化数据似然函数，因此，作者提出通过目标域数据构造参数 </a:t>
            </a:r>
            <a:r>
              <a:rPr lang="en-US" altLang="zh-CN" dirty="0"/>
              <a:t>θ</a:t>
            </a:r>
            <a:r>
              <a:rPr lang="zh-CN" altLang="en-US" dirty="0"/>
              <a:t>的</a:t>
            </a:r>
            <a:r>
              <a:rPr lang="zh-CN" altLang="en-US" b="1" dirty="0"/>
              <a:t>先验分布。</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公式（</a:t>
            </a:r>
            <a:r>
              <a:rPr lang="en-US" altLang="zh-CN" dirty="0"/>
              <a:t>2</a:t>
            </a:r>
            <a:r>
              <a:rPr lang="zh-CN" altLang="en-US" dirty="0"/>
              <a:t>）中定义了后验分布 </a:t>
            </a:r>
            <a:r>
              <a:rPr lang="el-GR" altLang="zh-CN" dirty="0"/>
              <a:t>π(θ∣</a:t>
            </a:r>
            <a:r>
              <a:rPr lang="en-US" altLang="zh-CN" dirty="0"/>
              <a:t>S,T)</a:t>
            </a:r>
            <a:r>
              <a:rPr lang="zh-CN" altLang="en-US" dirty="0"/>
              <a:t>，这个分布是基于源域数据集 </a:t>
            </a:r>
            <a:r>
              <a:rPr lang="en-US" altLang="zh-CN" dirty="0"/>
              <a:t>S </a:t>
            </a:r>
            <a:r>
              <a:rPr lang="zh-CN" altLang="en-US" dirty="0"/>
              <a:t>和目标域数据集 </a:t>
            </a:r>
            <a:r>
              <a:rPr lang="en-US" altLang="zh-CN" dirty="0"/>
              <a:t>T </a:t>
            </a:r>
            <a:r>
              <a:rPr lang="zh-CN" altLang="en-US" dirty="0"/>
              <a:t>计算的。公式右边第一部分源域数据集上的</a:t>
            </a:r>
            <a:r>
              <a:rPr lang="zh-CN" altLang="en-US" b="1" dirty="0"/>
              <a:t>似然函数</a:t>
            </a:r>
            <a:r>
              <a:rPr lang="zh-CN" altLang="en-US" dirty="0"/>
              <a:t>，表示在给定网络参数 </a:t>
            </a:r>
            <a:r>
              <a:rPr lang="en-US" altLang="zh-CN" dirty="0"/>
              <a:t>θ </a:t>
            </a:r>
            <a:r>
              <a:rPr lang="zh-CN" altLang="en-US" dirty="0"/>
              <a:t>时，源域数据如何匹配预测。第二部分基于目标域和源域输入数据的</a:t>
            </a:r>
            <a:r>
              <a:rPr lang="zh-CN" altLang="en-US" b="1" dirty="0"/>
              <a:t>先验分布</a:t>
            </a:r>
            <a:r>
              <a:rPr lang="zh-CN" altLang="en-US" dirty="0"/>
              <a:t>，用作正则项。这一项通过目标域数据约束网络参数，使得模型不仅能在源域上表现良好，也能在目标域上具备适应性。公式（</a:t>
            </a:r>
            <a:r>
              <a:rPr lang="en-US" altLang="zh-CN" dirty="0"/>
              <a:t>2</a:t>
            </a:r>
            <a:r>
              <a:rPr lang="zh-CN" altLang="en-US" dirty="0"/>
              <a:t>）展示了后验分布的构建过程：最大化后验分布（</a:t>
            </a:r>
            <a:r>
              <a:rPr lang="en-US" altLang="zh-CN" dirty="0"/>
              <a:t>MAP</a:t>
            </a:r>
            <a:r>
              <a:rPr lang="zh-CN" altLang="en-US" dirty="0"/>
              <a:t>，最大后验估计）将结合源域的似然和目标域的先验，以实现最优的域适应效果。</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公式（</a:t>
            </a:r>
            <a:r>
              <a:rPr lang="en-US" altLang="zh-CN" dirty="0"/>
              <a:t>3</a:t>
            </a:r>
            <a:r>
              <a:rPr lang="zh-CN" altLang="en-US" dirty="0"/>
              <a:t>）描述了最大后验估计的目标。通过求解 </a:t>
            </a:r>
            <a:r>
              <a:rPr lang="el-GR" altLang="zh-CN" dirty="0"/>
              <a:t>θ</a:t>
            </a:r>
            <a:r>
              <a:rPr lang="zh-CN" altLang="en-US" dirty="0"/>
              <a:t>使得后验分布 </a:t>
            </a:r>
            <a:r>
              <a:rPr lang="el-GR" altLang="zh-CN" dirty="0"/>
              <a:t>π(θ∣</a:t>
            </a:r>
            <a:r>
              <a:rPr lang="en-US" altLang="zh-CN" dirty="0"/>
              <a:t>S,T</a:t>
            </a:r>
            <a:r>
              <a:rPr lang="zh-CN" altLang="en-US" dirty="0"/>
              <a:t>）最大化，即可以找到在源域和目标域上都表现良好的最优网络参数 </a:t>
            </a:r>
            <a:r>
              <a:rPr lang="el-GR" altLang="zh-CN" dirty="0"/>
              <a:t>θ^</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进一步解释了似然函数的分解，其中</a:t>
            </a:r>
            <a:r>
              <a:rPr lang="en-US" altLang="zh-CN" sz="1600" kern="1200" dirty="0">
                <a:solidFill>
                  <a:schemeClr val="tx1"/>
                </a:solidFill>
                <a:effectLst/>
                <a:latin typeface="微软雅黑" panose="020B0503020204020204" charset="-122"/>
                <a:ea typeface="微软雅黑" panose="020B0503020204020204" charset="-122"/>
                <a:cs typeface="+mn-cs"/>
              </a:rPr>
              <a:t>f</a:t>
            </a:r>
            <a:r>
              <a:rPr lang="el-GR" altLang="zh-CN" dirty="0"/>
              <a:t>θ</a:t>
            </a:r>
            <a:r>
              <a:rPr lang="zh-CN" altLang="en-US" sz="1600" kern="1200" dirty="0">
                <a:solidFill>
                  <a:schemeClr val="tx1"/>
                </a:solidFill>
                <a:effectLst/>
                <a:latin typeface="微软雅黑" panose="020B0503020204020204" charset="-122"/>
                <a:ea typeface="微软雅黑" panose="020B0503020204020204" charset="-122"/>
                <a:cs typeface="+mn-cs"/>
              </a:rPr>
              <a:t> 是给定源域样本</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的条件概率，代表源域预测器在给定样本时预测其标签的概率。</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由于源域和目标域的</a:t>
            </a:r>
            <a:r>
              <a:rPr lang="en-US" altLang="zh-CN" dirty="0"/>
              <a:t>DA</a:t>
            </a:r>
            <a:r>
              <a:rPr lang="zh-CN" altLang="en-US" dirty="0"/>
              <a:t>层中存在跨域统计量（通过混合系数 </a:t>
            </a:r>
            <a:r>
              <a:rPr lang="en-US" altLang="zh-CN" dirty="0"/>
              <a:t>α\alphaα </a:t>
            </a:r>
            <a:r>
              <a:rPr lang="zh-CN" altLang="en-US" dirty="0"/>
              <a:t>控制源域和目标域的混合），两者都影响着源域和目标域的分布。因此，似然函数和先验分布实际上依赖于两者的混合分布，从而在源域和目标域之间建立联系。在训练过程中，目标是通过最大化后验分布来找到最优的网络参数 </a:t>
            </a:r>
            <a:r>
              <a:rPr lang="en-US" altLang="zh-CN" dirty="0"/>
              <a:t>θ\</a:t>
            </a:r>
            <a:r>
              <a:rPr lang="en-US" altLang="zh-CN" dirty="0" err="1"/>
              <a:t>thetaθ</a:t>
            </a:r>
            <a:r>
              <a:rPr lang="zh-CN" altLang="en-US" dirty="0"/>
              <a:t>。后验分布由源域数据的似然函数和目标域数据构造的先验分布共同决定。源域的数据为模型提供了监督信号，而目标域的数据则通过正则化方式约束网络的学习方向，从而使得模型可以在目标域上实现良好的泛化能力。</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F95293E-06E9-D101-1B46-911EBDD0383D}"/>
              </a:ext>
            </a:extLst>
          </p:cNvPr>
          <p:cNvSpPr>
            <a:spLocks noGrp="1"/>
          </p:cNvSpPr>
          <p:nvPr>
            <p:ph type="sldNum" sz="quarter" idx="10"/>
          </p:nvPr>
        </p:nvSpPr>
        <p:spPr/>
        <p:txBody>
          <a:bodyPr/>
          <a:lstStyle/>
          <a:p>
            <a:fld id="{677A2CBA-E486-4DC8-8696-C7854B0A28FD}" type="slidenum">
              <a:rPr lang="zh-CN" altLang="en-US" smtClean="0"/>
              <a:t>12</a:t>
            </a:fld>
            <a:endParaRPr lang="zh-CN" altLang="en-US"/>
          </a:p>
        </p:txBody>
      </p:sp>
    </p:spTree>
    <p:extLst>
      <p:ext uri="{BB962C8B-B14F-4D97-AF65-F5344CB8AC3E}">
        <p14:creationId xmlns:p14="http://schemas.microsoft.com/office/powerpoint/2010/main" val="355520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9E621-7A6F-88AD-AD4B-FDA9615605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5AC125-DBC5-7F3D-5BCE-1498B256A26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F053207-363C-8AE7-5758-A587E14A272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作者选择根据目标域的数据分布来构建参数 </a:t>
            </a:r>
            <a:r>
              <a:rPr lang="en-US" altLang="zh-CN" dirty="0"/>
              <a:t>θ</a:t>
            </a:r>
            <a:r>
              <a:rPr lang="zh-CN" altLang="en-US" dirty="0"/>
              <a:t>的先验分布。这个选择是基于一种理论上的可能性：即使没有标签，目标域数据中也可能包含有用的信息，尤其当类别间的重叠较小时，我们可以从无标签的数据中提取更多的信息。因此，合理的做法是</a:t>
            </a:r>
            <a:r>
              <a:rPr lang="zh-CN" altLang="en-US" b="1" dirty="0"/>
              <a:t>先验地</a:t>
            </a:r>
            <a:r>
              <a:rPr lang="zh-CN" altLang="en-US" dirty="0"/>
              <a:t>对预测器进行一定的偏置（</a:t>
            </a:r>
            <a:r>
              <a:rPr lang="en-US" altLang="zh-CN" dirty="0"/>
              <a:t>bias</a:t>
            </a:r>
            <a:r>
              <a:rPr lang="zh-CN" altLang="en-US" dirty="0"/>
              <a:t>），这种偏置取决于应用该预测器时观察到的目标样本的标签不确定性（</a:t>
            </a:r>
            <a:r>
              <a:rPr lang="en-US" altLang="zh-CN" dirty="0"/>
              <a:t>label uncertainty</a:t>
            </a:r>
            <a:r>
              <a:rPr lang="zh-CN" altLang="en-US" dirty="0"/>
              <a:t>）程度。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标签的不确定性可以通过经验熵（</a:t>
            </a:r>
            <a:r>
              <a:rPr lang="en-US" altLang="zh-CN" dirty="0"/>
              <a:t>empirical entropy</a:t>
            </a:r>
            <a:r>
              <a:rPr lang="zh-CN" altLang="en-US" dirty="0"/>
              <a:t>）来度量。经验熵反映了在给定假设 </a:t>
            </a:r>
            <a:r>
              <a:rPr lang="en-US" altLang="zh-CN" dirty="0"/>
              <a:t>θ</a:t>
            </a:r>
            <a:r>
              <a:rPr lang="zh-CN" altLang="en-US" dirty="0"/>
              <a:t>下，</a:t>
            </a:r>
            <a:r>
              <a:rPr lang="zh-CN" altLang="en-US" b="1" dirty="0"/>
              <a:t>目标样本的标签的不确定性</a:t>
            </a:r>
            <a:r>
              <a:rPr lang="zh-CN" altLang="en-US" dirty="0"/>
              <a:t>。这种不确定性可以通过以下公式（</a:t>
            </a:r>
            <a:r>
              <a:rPr lang="en-US" altLang="zh-CN" dirty="0"/>
              <a:t>5</a:t>
            </a:r>
            <a:r>
              <a:rPr lang="zh-CN" altLang="en-US" dirty="0"/>
              <a:t>）来表示：其中</a:t>
            </a:r>
            <a:r>
              <a:rPr lang="en-US" altLang="zh-CN" dirty="0"/>
              <a:t>h</a:t>
            </a:r>
            <a:r>
              <a:rPr lang="zh-CN" altLang="en-US" dirty="0"/>
              <a:t>是条件在</a:t>
            </a:r>
            <a:r>
              <a:rPr lang="en-US" altLang="zh-CN" dirty="0" err="1"/>
              <a:t>xS</a:t>
            </a:r>
            <a:r>
              <a:rPr lang="en-US" altLang="zh-CN" dirty="0"/>
              <a:t>​ </a:t>
            </a:r>
            <a:r>
              <a:rPr lang="zh-CN" altLang="en-US" dirty="0"/>
              <a:t>和 </a:t>
            </a:r>
            <a:r>
              <a:rPr lang="en-US" altLang="zh-CN" dirty="0"/>
              <a:t>T </a:t>
            </a:r>
            <a:r>
              <a:rPr lang="zh-CN" altLang="en-US" dirty="0"/>
              <a:t>上的经验熵。</a:t>
            </a:r>
            <a:r>
              <a:rPr lang="en-US" altLang="zh-CN" dirty="0"/>
              <a:t>f</a:t>
            </a:r>
            <a:r>
              <a:rPr lang="zh-CN" altLang="en-US" dirty="0"/>
              <a:t>代表目标域预测器 给出所有目标样本点标签为 </a:t>
            </a:r>
            <a:r>
              <a:rPr lang="en-US" altLang="zh-CN" dirty="0"/>
              <a:t>y </a:t>
            </a:r>
            <a:r>
              <a:rPr lang="zh-CN" altLang="en-US" dirty="0"/>
              <a:t>的概率。双重求和项遍历了所有目标样本和所有可能的标签，计算这些标签的预测概率及其对应的熵。</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经验熵，衡量了在给定假设 </a:t>
            </a:r>
            <a:r>
              <a:rPr lang="en-US" altLang="zh-CN" dirty="0"/>
              <a:t>θ</a:t>
            </a:r>
            <a:r>
              <a:rPr lang="zh-CN" altLang="en-US" dirty="0"/>
              <a:t>时，目标域数据中的标签分布有多不确定。不确定性越高，熵值越大。</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为了构建先验分布，采用最大化熵的方式，并施加约束条件，即标签不确定性，</a:t>
            </a:r>
            <a:r>
              <a:rPr lang="en-US" altLang="zh-CN" dirty="0"/>
              <a:t>h</a:t>
            </a:r>
            <a:r>
              <a:rPr lang="zh-CN" altLang="en-US" dirty="0"/>
              <a:t>应满足最后一个公式。常数 </a:t>
            </a:r>
            <a:r>
              <a:rPr lang="el-GR" altLang="zh-CN" dirty="0"/>
              <a:t>ϵ&gt;0\</a:t>
            </a:r>
            <a:r>
              <a:rPr lang="en-US" altLang="zh-CN" dirty="0"/>
              <a:t>epsilon &gt; 0</a:t>
            </a:r>
            <a:r>
              <a:rPr lang="zh-CN" altLang="en-US" dirty="0"/>
              <a:t>控制不确定性的大小，限制模型的熵不能过大</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为了解决这个优化问题，使用了拉格朗日乘数法来最大化熵并满足上述约束。最终解得先验分布为公式</a:t>
            </a:r>
            <a:r>
              <a:rPr lang="en-US" altLang="zh-CN" dirty="0"/>
              <a:t>6</a:t>
            </a:r>
            <a:r>
              <a:rPr lang="zh-CN" altLang="en-US" dirty="0"/>
              <a:t>，</a:t>
            </a:r>
            <a:r>
              <a:rPr lang="en-US" altLang="zh-CN" dirty="0"/>
              <a:t>λ </a:t>
            </a:r>
            <a:r>
              <a:rPr lang="zh-CN" altLang="en-US" dirty="0"/>
              <a:t>是对应于约束条件 </a:t>
            </a:r>
            <a:r>
              <a:rPr lang="en-US" altLang="zh-CN" dirty="0"/>
              <a:t>ϵ\epsilonϵ </a:t>
            </a:r>
            <a:r>
              <a:rPr lang="zh-CN" altLang="en-US" dirty="0"/>
              <a:t>的拉格朗日乘数。公式展示了与标签不确定性 </a:t>
            </a:r>
            <a:r>
              <a:rPr lang="en-US" altLang="zh-CN" dirty="0"/>
              <a:t>h</a:t>
            </a:r>
            <a:r>
              <a:rPr lang="zh-CN" altLang="en-US" dirty="0"/>
              <a:t>之间的关系，模型倾向于选择那些具有较低标签不确定性（较小熵值）的参数 </a:t>
            </a:r>
            <a:r>
              <a:rPr lang="el-GR" altLang="zh-CN" dirty="0"/>
              <a:t>θ</a:t>
            </a:r>
            <a:r>
              <a:rPr lang="zh-CN" altLang="el-GR"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这种先验分布的引入使得我们能够在无监督的环境中从目标域数据中挖掘出更多的信息，从而提升模型在目标域上的适应能力。</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A70F50F-E745-DFFF-A729-7E7679CB44B2}"/>
              </a:ext>
            </a:extLst>
          </p:cNvPr>
          <p:cNvSpPr>
            <a:spLocks noGrp="1"/>
          </p:cNvSpPr>
          <p:nvPr>
            <p:ph type="sldNum" sz="quarter" idx="10"/>
          </p:nvPr>
        </p:nvSpPr>
        <p:spPr/>
        <p:txBody>
          <a:bodyPr/>
          <a:lstStyle/>
          <a:p>
            <a:fld id="{677A2CBA-E486-4DC8-8696-C7854B0A28FD}" type="slidenum">
              <a:rPr lang="zh-CN" altLang="en-US" smtClean="0"/>
              <a:t>13</a:t>
            </a:fld>
            <a:endParaRPr lang="zh-CN" altLang="en-US"/>
          </a:p>
        </p:txBody>
      </p:sp>
    </p:spTree>
    <p:extLst>
      <p:ext uri="{BB962C8B-B14F-4D97-AF65-F5344CB8AC3E}">
        <p14:creationId xmlns:p14="http://schemas.microsoft.com/office/powerpoint/2010/main" val="685676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12499-9B1B-DC78-A3D6-CAB15BB746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343597-A72D-727A-2DAD-3352E24DCC3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5151982-A685-BD4E-5053-4BB6BB2F9DF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推理部分：</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最优参数 </a:t>
            </a:r>
            <a:r>
              <a:rPr lang="en-US" altLang="zh-CN" b="1" dirty="0"/>
              <a:t>θ^\hat{\theta}θ^ </a:t>
            </a:r>
            <a:r>
              <a:rPr lang="zh-CN" altLang="en-US" b="1" dirty="0"/>
              <a:t>的估计</a:t>
            </a:r>
            <a:r>
              <a:rPr lang="zh-CN" altLang="en-US" dirty="0"/>
              <a:t>：在训练阶段，我们通过最大化后验分布（公式（</a:t>
            </a:r>
            <a:r>
              <a:rPr lang="en-US" altLang="zh-CN" dirty="0"/>
              <a:t>3</a:t>
            </a:r>
            <a:r>
              <a:rPr lang="zh-CN" altLang="en-US" dirty="0"/>
              <a:t>））估计出最优的网络参数 </a:t>
            </a:r>
            <a:r>
              <a:rPr lang="en-US" altLang="zh-CN" dirty="0"/>
              <a:t>θ^</a:t>
            </a:r>
            <a:r>
              <a:rPr lang="zh-CN" altLang="en-US" dirty="0"/>
              <a:t>。这个参数是通过结合源域数据的监督信息和目标域数据的先验分布构建出来的，并且 </a:t>
            </a:r>
            <a:r>
              <a:rPr lang="en-US" altLang="zh-CN" dirty="0"/>
              <a:t>θ^</a:t>
            </a:r>
            <a:r>
              <a:rPr lang="zh-CN" altLang="en-US" dirty="0"/>
              <a:t>在源域和目标域上均表现良好。</a:t>
            </a:r>
            <a:r>
              <a:rPr lang="zh-CN" altLang="en-US" b="1" dirty="0"/>
              <a:t>去除目标预测器对 </a:t>
            </a:r>
            <a:r>
              <a:rPr lang="en-US" altLang="zh-CN" b="1" dirty="0"/>
              <a:t>TTT </a:t>
            </a:r>
            <a:r>
              <a:rPr lang="zh-CN" altLang="en-US" b="1" dirty="0"/>
              <a:t>和 </a:t>
            </a:r>
            <a:r>
              <a:rPr lang="en-US" altLang="zh-CN" b="1" dirty="0" err="1"/>
              <a:t>xSx_SxS</a:t>
            </a:r>
            <a:r>
              <a:rPr lang="en-US" altLang="zh-CN" b="1" dirty="0"/>
              <a:t>​ </a:t>
            </a:r>
            <a:r>
              <a:rPr lang="zh-CN" altLang="en-US" b="1" dirty="0"/>
              <a:t>的依赖</a:t>
            </a:r>
            <a:r>
              <a:rPr lang="zh-CN" altLang="en-US" dirty="0"/>
              <a:t>：训练结束后，目标域的预测器不再依赖于目标域无标签数据和源域输入</a:t>
            </a:r>
            <a:r>
              <a:rPr lang="en-US" altLang="zh-CN" dirty="0"/>
              <a:t>​</a:t>
            </a:r>
            <a:r>
              <a:rPr lang="zh-CN" altLang="en-US" dirty="0"/>
              <a:t>。在训练阶段，目标域数据 被用来通过经验熵构建先验分布，并影响</a:t>
            </a:r>
            <a:r>
              <a:rPr lang="en-US" altLang="zh-CN" dirty="0"/>
              <a:t>DA</a:t>
            </a:r>
            <a:r>
              <a:rPr lang="zh-CN" altLang="en-US" dirty="0"/>
              <a:t>层的学习。但在推理阶段，</a:t>
            </a:r>
            <a:r>
              <a:rPr lang="en-US" altLang="zh-CN" dirty="0"/>
              <a:t>θ^ </a:t>
            </a:r>
            <a:r>
              <a:rPr lang="zh-CN" altLang="en-US" dirty="0"/>
              <a:t>已经确定，目标域和源域之间的特征对齐已经完成，目标预测器可以独立运行，不再需要依赖训练时的统计信息。</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 </a:t>
            </a:r>
            <a:r>
              <a:rPr lang="en-US" altLang="zh-CN" b="1" dirty="0"/>
              <a:t>DA </a:t>
            </a:r>
            <a:r>
              <a:rPr lang="zh-CN" altLang="en-US" b="1" dirty="0"/>
              <a:t>层的输入分布</a:t>
            </a:r>
            <a:r>
              <a:rPr lang="zh-CN" altLang="en-US" dirty="0"/>
              <a:t>：一旦最优参数 </a:t>
            </a:r>
            <a:r>
              <a:rPr lang="en-US" altLang="zh-CN" dirty="0"/>
              <a:t>θ^</a:t>
            </a:r>
            <a:r>
              <a:rPr lang="zh-CN" altLang="en-US" dirty="0"/>
              <a:t>被确定，</a:t>
            </a:r>
            <a:r>
              <a:rPr lang="en-US" altLang="zh-CN" dirty="0"/>
              <a:t>DA</a:t>
            </a:r>
            <a:r>
              <a:rPr lang="zh-CN" altLang="en-US" dirty="0"/>
              <a:t>层的输入分布也随之固定。</a:t>
            </a:r>
            <a:r>
              <a:rPr lang="zh-CN" altLang="en-US" b="1" dirty="0"/>
              <a:t>统计量的计算和存储</a:t>
            </a:r>
            <a:r>
              <a:rPr lang="zh-CN" altLang="en-US" dirty="0"/>
              <a:t>：在推理阶段，</a:t>
            </a:r>
            <a:r>
              <a:rPr lang="en-US" altLang="zh-CN" dirty="0"/>
              <a:t>DA</a:t>
            </a:r>
            <a:r>
              <a:rPr lang="zh-CN" altLang="en-US" dirty="0"/>
              <a:t>层所需的统计量可以预先计算并存储起来。这些统计量（如均值和方差）是在训练过程中从源域和目标域的混合数据中计算得出的，代表了源域和目标域特征的对齐结果。在推理时，由于不再需要动态计算这些统计量，我们可以像标准的</a:t>
            </a:r>
            <a:r>
              <a:rPr lang="en-US" altLang="zh-CN" dirty="0"/>
              <a:t>BN</a:t>
            </a:r>
            <a:r>
              <a:rPr lang="zh-CN" altLang="en-US" dirty="0"/>
              <a:t>那样，将这些固定的统计量直接用于对新输入数据的归一化处理。这种方式大大提高了推理阶段的效率。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整体流程概述</a:t>
            </a:r>
            <a:r>
              <a:rPr lang="zh-CN" altLang="en-US" dirty="0"/>
              <a:t>：在训练阶段，模型通过源域的有标签数据和目标域的无标签数据进行联合训练，并学习到最优参数 </a:t>
            </a:r>
            <a:r>
              <a:rPr lang="en-US" altLang="zh-CN" dirty="0"/>
              <a:t>θ^</a:t>
            </a:r>
            <a:r>
              <a:rPr lang="zh-CN" altLang="en-US" dirty="0"/>
              <a:t>和</a:t>
            </a:r>
            <a:r>
              <a:rPr lang="en-US" altLang="zh-CN" dirty="0"/>
              <a:t>DA</a:t>
            </a:r>
            <a:r>
              <a:rPr lang="zh-CN" altLang="en-US" dirty="0"/>
              <a:t>层的混合对齐统计量。在推理阶段，模型只需要使用固定的统计量进行归一化处理，无需动态计算，大大提高了推理效率。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在训练过程中，每个批次都包含固定数量的源域样本和目标域样本。</a:t>
            </a:r>
            <a:r>
              <a:rPr lang="en-US" altLang="zh-CN" dirty="0"/>
              <a:t>DA </a:t>
            </a:r>
            <a:r>
              <a:rPr lang="zh-CN" altLang="en-US" dirty="0"/>
              <a:t>层能够区分这两种样本，并分别计算对应的归一化统计量。混合参数 </a:t>
            </a:r>
            <a:r>
              <a:rPr lang="en-US" altLang="zh-CN" dirty="0"/>
              <a:t>α\alphaα </a:t>
            </a:r>
            <a:r>
              <a:rPr lang="zh-CN" altLang="en-US" dirty="0"/>
              <a:t>的取值范围被限制在 </a:t>
            </a:r>
            <a:r>
              <a:rPr lang="en-US" altLang="zh-CN" dirty="0"/>
              <a:t>[0.5, 1]</a:t>
            </a:r>
            <a:r>
              <a:rPr lang="zh-CN" altLang="en-US" dirty="0"/>
              <a:t>，作者通过在每次前向传播（</a:t>
            </a:r>
            <a:r>
              <a:rPr lang="en-US" altLang="zh-CN" dirty="0"/>
              <a:t>forward pass</a:t>
            </a:r>
            <a:r>
              <a:rPr lang="zh-CN" altLang="en-US" dirty="0"/>
              <a:t>）中裁剪 </a:t>
            </a:r>
            <a:r>
              <a:rPr lang="en-US" altLang="zh-CN" dirty="0"/>
              <a:t>α\alphaα </a:t>
            </a:r>
            <a:r>
              <a:rPr lang="zh-CN" altLang="en-US" dirty="0"/>
              <a:t>的值来确保它始终处于该范围内。这意味着，模型在训练过程中可以动态调整源域和目标域对齐的强度，但始终保持一定的对齐效果。</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将公式（</a:t>
            </a:r>
            <a:r>
              <a:rPr lang="en-US" altLang="zh-CN" dirty="0"/>
              <a:t>3</a:t>
            </a:r>
            <a:r>
              <a:rPr lang="zh-CN" altLang="en-US" dirty="0"/>
              <a:t>）中的优化问题替换为负对数后验分布的最小化问题。通过结合公式（</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），最终得到一个组合的损失函数：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Ls​(θ) </a:t>
            </a:r>
            <a:r>
              <a:rPr lang="zh-CN" altLang="en-US" dirty="0"/>
              <a:t>是源域上的标准对数损失），对应于源域的监督学习部分</a:t>
            </a:r>
            <a:r>
              <a:rPr lang="en-US" altLang="zh-CN" dirty="0"/>
              <a:t>,</a:t>
            </a:r>
            <a:r>
              <a:rPr lang="zh-CN" altLang="en-US" dirty="0"/>
              <a:t>用于源域上的有标签数据，表示模型在源域上的分类能力。</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Lt​(θ) </a:t>
            </a:r>
            <a:r>
              <a:rPr lang="zh-CN" altLang="en-US" dirty="0"/>
              <a:t>是目标域上的熵损失（</a:t>
            </a:r>
            <a:r>
              <a:rPr lang="en-US" altLang="zh-CN" dirty="0"/>
              <a:t>entropy loss</a:t>
            </a:r>
            <a:r>
              <a:rPr lang="zh-CN" altLang="en-US" dirty="0"/>
              <a:t>），用于无标签的目标域数据：项用于度量目标域数据的标签不确定性（熵），通过最大化类别分离来减少标签不确定性。</a:t>
            </a:r>
            <a:r>
              <a:rPr lang="en-US" altLang="zh-CN" dirty="0"/>
              <a:t>λ </a:t>
            </a:r>
            <a:r>
              <a:rPr lang="zh-CN" altLang="en-US" dirty="0"/>
              <a:t>是权重参数，控制源域和目标域损失的相对重要性。通过这一组合损失函数，模型不仅能够在源域上进行有效学习，还能利用目标域的无标签数据进行优化，从而提升在目标域上的泛化能力。</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熵损失 </a:t>
            </a:r>
            <a:r>
              <a:rPr lang="en-US" altLang="zh-CN" dirty="0"/>
              <a:t>Lt(</a:t>
            </a:r>
            <a:r>
              <a:rPr lang="el-GR" altLang="zh-CN" dirty="0"/>
              <a:t>θ) </a:t>
            </a:r>
            <a:r>
              <a:rPr lang="zh-CN" altLang="en-US" dirty="0"/>
              <a:t>通过将目标域样本的概率 </a:t>
            </a:r>
            <a:r>
              <a:rPr lang="en-US" altLang="zh-CN" dirty="0"/>
              <a:t>f</a:t>
            </a:r>
            <a:r>
              <a:rPr lang="el-GR" altLang="zh-CN" dirty="0"/>
              <a:t>θ</a:t>
            </a:r>
            <a:r>
              <a:rPr lang="zh-CN" altLang="en-US" dirty="0"/>
              <a:t>传递给交叉熵损失层（</a:t>
            </a:r>
            <a:r>
              <a:rPr lang="en-US" altLang="zh-CN" dirty="0"/>
              <a:t>cross-entropy loss layer</a:t>
            </a:r>
            <a:r>
              <a:rPr lang="zh-CN" altLang="en-US" dirty="0"/>
              <a:t>）来实现。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D658B36-24CA-F38B-1303-7D7EC71BE918}"/>
              </a:ext>
            </a:extLst>
          </p:cNvPr>
          <p:cNvSpPr>
            <a:spLocks noGrp="1"/>
          </p:cNvSpPr>
          <p:nvPr>
            <p:ph type="sldNum" sz="quarter" idx="10"/>
          </p:nvPr>
        </p:nvSpPr>
        <p:spPr/>
        <p:txBody>
          <a:bodyPr/>
          <a:lstStyle/>
          <a:p>
            <a:fld id="{677A2CBA-E486-4DC8-8696-C7854B0A28FD}" type="slidenum">
              <a:rPr lang="zh-CN" altLang="en-US" smtClean="0"/>
              <a:t>14</a:t>
            </a:fld>
            <a:endParaRPr lang="zh-CN" altLang="en-US"/>
          </a:p>
        </p:txBody>
      </p:sp>
    </p:spTree>
    <p:extLst>
      <p:ext uri="{BB962C8B-B14F-4D97-AF65-F5344CB8AC3E}">
        <p14:creationId xmlns:p14="http://schemas.microsoft.com/office/powerpoint/2010/main" val="2097294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A609E-9F5E-4637-A3D0-00648E594A9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998534-E788-9EBA-0CF5-75F2A8D5752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0384A3B-238F-D542-9B4D-88B212DE6C5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推理部分：</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最优参数 </a:t>
            </a:r>
            <a:r>
              <a:rPr lang="en-US" altLang="zh-CN" b="1" dirty="0"/>
              <a:t>θ^\hat{\theta}θ^ </a:t>
            </a:r>
            <a:r>
              <a:rPr lang="zh-CN" altLang="en-US" b="1" dirty="0"/>
              <a:t>的估计</a:t>
            </a:r>
            <a:r>
              <a:rPr lang="zh-CN" altLang="en-US" dirty="0"/>
              <a:t>：在训练阶段，我们通过最大化后验分布（公式（</a:t>
            </a:r>
            <a:r>
              <a:rPr lang="en-US" altLang="zh-CN" dirty="0"/>
              <a:t>3</a:t>
            </a:r>
            <a:r>
              <a:rPr lang="zh-CN" altLang="en-US" dirty="0"/>
              <a:t>））估计出最优的网络参数 </a:t>
            </a:r>
            <a:r>
              <a:rPr lang="en-US" altLang="zh-CN" dirty="0"/>
              <a:t>θ^</a:t>
            </a:r>
            <a:r>
              <a:rPr lang="zh-CN" altLang="en-US" dirty="0"/>
              <a:t>。这个参数是通过结合源域数据的监督信息和目标域数据的先验分布构建出来的，并且 </a:t>
            </a:r>
            <a:r>
              <a:rPr lang="en-US" altLang="zh-CN" dirty="0"/>
              <a:t>θ^</a:t>
            </a:r>
            <a:r>
              <a:rPr lang="zh-CN" altLang="en-US" dirty="0"/>
              <a:t>在源域和目标域上均表现良好。</a:t>
            </a:r>
            <a:r>
              <a:rPr lang="zh-CN" altLang="en-US" b="1" dirty="0"/>
              <a:t>去除目标预测器对 </a:t>
            </a:r>
            <a:r>
              <a:rPr lang="en-US" altLang="zh-CN" b="1" dirty="0"/>
              <a:t>TTT </a:t>
            </a:r>
            <a:r>
              <a:rPr lang="zh-CN" altLang="en-US" b="1" dirty="0"/>
              <a:t>和 </a:t>
            </a:r>
            <a:r>
              <a:rPr lang="en-US" altLang="zh-CN" b="1" dirty="0" err="1"/>
              <a:t>xSx_SxS</a:t>
            </a:r>
            <a:r>
              <a:rPr lang="en-US" altLang="zh-CN" b="1" dirty="0"/>
              <a:t>​ </a:t>
            </a:r>
            <a:r>
              <a:rPr lang="zh-CN" altLang="en-US" b="1" dirty="0"/>
              <a:t>的依赖</a:t>
            </a:r>
            <a:r>
              <a:rPr lang="zh-CN" altLang="en-US" dirty="0"/>
              <a:t>：训练结束后，目标域的预测器不再依赖于目标域无标签数据和源域输入</a:t>
            </a:r>
            <a:r>
              <a:rPr lang="en-US" altLang="zh-CN" dirty="0"/>
              <a:t>​</a:t>
            </a:r>
            <a:r>
              <a:rPr lang="zh-CN" altLang="en-US" dirty="0"/>
              <a:t>。在训练阶段，目标域数据 被用来通过经验熵构建先验分布，并影响</a:t>
            </a:r>
            <a:r>
              <a:rPr lang="en-US" altLang="zh-CN" dirty="0"/>
              <a:t>DA</a:t>
            </a:r>
            <a:r>
              <a:rPr lang="zh-CN" altLang="en-US" dirty="0"/>
              <a:t>层的学习。但在推理阶段，</a:t>
            </a:r>
            <a:r>
              <a:rPr lang="en-US" altLang="zh-CN" dirty="0"/>
              <a:t>θ^ </a:t>
            </a:r>
            <a:r>
              <a:rPr lang="zh-CN" altLang="en-US" dirty="0"/>
              <a:t>已经确定，目标域和源域之间的特征对齐已经完成，目标预测器可以独立运行，不再需要依赖训练时的统计信息。</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 </a:t>
            </a:r>
            <a:r>
              <a:rPr lang="en-US" altLang="zh-CN" b="1" dirty="0"/>
              <a:t>DA </a:t>
            </a:r>
            <a:r>
              <a:rPr lang="zh-CN" altLang="en-US" b="1" dirty="0"/>
              <a:t>层的输入分布</a:t>
            </a:r>
            <a:r>
              <a:rPr lang="zh-CN" altLang="en-US" dirty="0"/>
              <a:t>：一旦最优参数 </a:t>
            </a:r>
            <a:r>
              <a:rPr lang="en-US" altLang="zh-CN" dirty="0"/>
              <a:t>θ^</a:t>
            </a:r>
            <a:r>
              <a:rPr lang="zh-CN" altLang="en-US" dirty="0"/>
              <a:t>被确定，</a:t>
            </a:r>
            <a:r>
              <a:rPr lang="en-US" altLang="zh-CN" dirty="0"/>
              <a:t>DA</a:t>
            </a:r>
            <a:r>
              <a:rPr lang="zh-CN" altLang="en-US" dirty="0"/>
              <a:t>层的输入分布也随之固定。</a:t>
            </a:r>
            <a:r>
              <a:rPr lang="zh-CN" altLang="en-US" b="1" dirty="0"/>
              <a:t>统计量的计算和存储</a:t>
            </a:r>
            <a:r>
              <a:rPr lang="zh-CN" altLang="en-US" dirty="0"/>
              <a:t>：在推理阶段，</a:t>
            </a:r>
            <a:r>
              <a:rPr lang="en-US" altLang="zh-CN" dirty="0"/>
              <a:t>DA</a:t>
            </a:r>
            <a:r>
              <a:rPr lang="zh-CN" altLang="en-US" dirty="0"/>
              <a:t>层所需的统计量可以预先计算并存储起来。这些统计量（如均值和方差）是在训练过程中从源域和目标域的混合数据中计算得出的，代表了源域和目标域特征的对齐结果。在推理时，由于不再需要动态计算这些统计量，我们可以像标准的</a:t>
            </a:r>
            <a:r>
              <a:rPr lang="en-US" altLang="zh-CN" dirty="0"/>
              <a:t>BN</a:t>
            </a:r>
            <a:r>
              <a:rPr lang="zh-CN" altLang="en-US" dirty="0"/>
              <a:t>那样，将这些固定的统计量直接用于对新输入数据的归一化处理。这种方式大大提高了推理阶段的效率。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整体流程概述</a:t>
            </a:r>
            <a:r>
              <a:rPr lang="zh-CN" altLang="en-US" dirty="0"/>
              <a:t>：在训练阶段，模型通过源域的有标签数据和目标域的无标签数据进行联合训练，并学习到最优参数 </a:t>
            </a:r>
            <a:r>
              <a:rPr lang="en-US" altLang="zh-CN" dirty="0"/>
              <a:t>θ^</a:t>
            </a:r>
            <a:r>
              <a:rPr lang="zh-CN" altLang="en-US" dirty="0"/>
              <a:t>和</a:t>
            </a:r>
            <a:r>
              <a:rPr lang="en-US" altLang="zh-CN" dirty="0"/>
              <a:t>DA</a:t>
            </a:r>
            <a:r>
              <a:rPr lang="zh-CN" altLang="en-US" dirty="0"/>
              <a:t>层的混合对齐统计量。在推理阶段，模型只需要使用固定的统计量进行归一化处理，无需动态计算，大大提高了推理效率。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在训练过程中，每个批次都包含固定数量的源域样本和目标域样本。</a:t>
            </a:r>
            <a:r>
              <a:rPr lang="en-US" altLang="zh-CN" dirty="0"/>
              <a:t>DA </a:t>
            </a:r>
            <a:r>
              <a:rPr lang="zh-CN" altLang="en-US" dirty="0"/>
              <a:t>层能够区分这两种样本，并分别计算对应的归一化统计量。混合参数 </a:t>
            </a:r>
            <a:r>
              <a:rPr lang="en-US" altLang="zh-CN" dirty="0"/>
              <a:t>α\alphaα </a:t>
            </a:r>
            <a:r>
              <a:rPr lang="zh-CN" altLang="en-US" dirty="0"/>
              <a:t>的取值范围被限制在 </a:t>
            </a:r>
            <a:r>
              <a:rPr lang="en-US" altLang="zh-CN" dirty="0"/>
              <a:t>[0.5, 1]</a:t>
            </a:r>
            <a:r>
              <a:rPr lang="zh-CN" altLang="en-US" dirty="0"/>
              <a:t>，作者通过在每次前向传播（</a:t>
            </a:r>
            <a:r>
              <a:rPr lang="en-US" altLang="zh-CN" dirty="0"/>
              <a:t>forward pass</a:t>
            </a:r>
            <a:r>
              <a:rPr lang="zh-CN" altLang="en-US" dirty="0"/>
              <a:t>）中裁剪 </a:t>
            </a:r>
            <a:r>
              <a:rPr lang="en-US" altLang="zh-CN" dirty="0"/>
              <a:t>α\alphaα </a:t>
            </a:r>
            <a:r>
              <a:rPr lang="zh-CN" altLang="en-US" dirty="0"/>
              <a:t>的值来确保它始终处于该范围内。这意味着，模型在训练过程中可以动态调整源域和目标域对齐的强度，但始终保持一定的对齐效果。</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将公式（</a:t>
            </a:r>
            <a:r>
              <a:rPr lang="en-US" altLang="zh-CN" dirty="0"/>
              <a:t>3</a:t>
            </a:r>
            <a:r>
              <a:rPr lang="zh-CN" altLang="en-US" dirty="0"/>
              <a:t>）中的优化问题替换为负对数后验分布的最小化问题。通过结合公式（</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），最终得到一个组合的损失函数：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Ls​(θ) </a:t>
            </a:r>
            <a:r>
              <a:rPr lang="zh-CN" altLang="en-US" dirty="0"/>
              <a:t>是源域上的标准对数损失），对应于源域的监督学习部分</a:t>
            </a:r>
            <a:r>
              <a:rPr lang="en-US" altLang="zh-CN" dirty="0"/>
              <a:t>,</a:t>
            </a:r>
            <a:r>
              <a:rPr lang="zh-CN" altLang="en-US" dirty="0"/>
              <a:t>用于源域上的有标签数据，表示模型在源域上的分类能力。</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Lt​(θ) </a:t>
            </a:r>
            <a:r>
              <a:rPr lang="zh-CN" altLang="en-US" dirty="0"/>
              <a:t>是目标域上的熵损失（</a:t>
            </a:r>
            <a:r>
              <a:rPr lang="en-US" altLang="zh-CN" dirty="0"/>
              <a:t>entropy loss</a:t>
            </a:r>
            <a:r>
              <a:rPr lang="zh-CN" altLang="en-US" dirty="0"/>
              <a:t>），用于无标签的目标域数据：项用于度量目标域数据的标签不确定性（熵），通过最大化类别分离来减少标签不确定性。</a:t>
            </a:r>
            <a:r>
              <a:rPr lang="en-US" altLang="zh-CN" dirty="0"/>
              <a:t>λ </a:t>
            </a:r>
            <a:r>
              <a:rPr lang="zh-CN" altLang="en-US" dirty="0"/>
              <a:t>是权重参数，控制源域和目标域损失的相对重要性。通过这一组合损失函数，模型不仅能够在源域上进行有效学习，还能利用目标域的无标签数据进行优化，从而提升在目标域上的泛化能力。</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熵损失 </a:t>
            </a:r>
            <a:r>
              <a:rPr lang="en-US" altLang="zh-CN" dirty="0"/>
              <a:t>Lt(</a:t>
            </a:r>
            <a:r>
              <a:rPr lang="el-GR" altLang="zh-CN" dirty="0"/>
              <a:t>θ) </a:t>
            </a:r>
            <a:r>
              <a:rPr lang="zh-CN" altLang="en-US" dirty="0"/>
              <a:t>通过将目标域样本的概率 </a:t>
            </a:r>
            <a:r>
              <a:rPr lang="en-US" altLang="zh-CN" dirty="0"/>
              <a:t>f</a:t>
            </a:r>
            <a:r>
              <a:rPr lang="el-GR" altLang="zh-CN" dirty="0"/>
              <a:t>θ</a:t>
            </a:r>
            <a:r>
              <a:rPr lang="zh-CN" altLang="en-US" dirty="0"/>
              <a:t>传递给交叉熵损失层（</a:t>
            </a:r>
            <a:r>
              <a:rPr lang="en-US" altLang="zh-CN" dirty="0"/>
              <a:t>cross-entropy loss layer</a:t>
            </a:r>
            <a:r>
              <a:rPr lang="zh-CN" altLang="en-US" dirty="0"/>
              <a:t>）来实现。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C44A281-1690-88CB-09AB-E84F8BCF7FD7}"/>
              </a:ext>
            </a:extLst>
          </p:cNvPr>
          <p:cNvSpPr>
            <a:spLocks noGrp="1"/>
          </p:cNvSpPr>
          <p:nvPr>
            <p:ph type="sldNum" sz="quarter" idx="10"/>
          </p:nvPr>
        </p:nvSpPr>
        <p:spPr/>
        <p:txBody>
          <a:bodyPr/>
          <a:lstStyle/>
          <a:p>
            <a:fld id="{677A2CBA-E486-4DC8-8696-C7854B0A28FD}" type="slidenum">
              <a:rPr lang="zh-CN" altLang="en-US" smtClean="0"/>
              <a:t>15</a:t>
            </a:fld>
            <a:endParaRPr lang="zh-CN" altLang="en-US"/>
          </a:p>
        </p:txBody>
      </p:sp>
    </p:spTree>
    <p:extLst>
      <p:ext uri="{BB962C8B-B14F-4D97-AF65-F5344CB8AC3E}">
        <p14:creationId xmlns:p14="http://schemas.microsoft.com/office/powerpoint/2010/main" val="2505237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38D1B-6369-B0B5-746E-E7A8E60196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8DAA34-2DD4-3940-E697-D6B1DC2A75C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285511E-52FE-B475-4C13-08DC7F1CFF7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推理部分：</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最优参数 </a:t>
            </a:r>
            <a:r>
              <a:rPr lang="en-US" altLang="zh-CN" b="1" dirty="0"/>
              <a:t>θ^\hat{\theta}θ^ </a:t>
            </a:r>
            <a:r>
              <a:rPr lang="zh-CN" altLang="en-US" b="1" dirty="0"/>
              <a:t>的估计</a:t>
            </a:r>
            <a:r>
              <a:rPr lang="zh-CN" altLang="en-US" dirty="0"/>
              <a:t>：在训练阶段，我们通过最大化后验分布（公式（</a:t>
            </a:r>
            <a:r>
              <a:rPr lang="en-US" altLang="zh-CN" dirty="0"/>
              <a:t>3</a:t>
            </a:r>
            <a:r>
              <a:rPr lang="zh-CN" altLang="en-US" dirty="0"/>
              <a:t>））估计出最优的网络参数 </a:t>
            </a:r>
            <a:r>
              <a:rPr lang="en-US" altLang="zh-CN" dirty="0"/>
              <a:t>θ^</a:t>
            </a:r>
            <a:r>
              <a:rPr lang="zh-CN" altLang="en-US" dirty="0"/>
              <a:t>。这个参数是通过结合源域数据的监督信息和目标域数据的先验分布构建出来的，并且 </a:t>
            </a:r>
            <a:r>
              <a:rPr lang="en-US" altLang="zh-CN" dirty="0"/>
              <a:t>θ^</a:t>
            </a:r>
            <a:r>
              <a:rPr lang="zh-CN" altLang="en-US" dirty="0"/>
              <a:t>在源域和目标域上均表现良好。</a:t>
            </a:r>
            <a:r>
              <a:rPr lang="zh-CN" altLang="en-US" b="1" dirty="0"/>
              <a:t>去除目标预测器对 </a:t>
            </a:r>
            <a:r>
              <a:rPr lang="en-US" altLang="zh-CN" b="1" dirty="0"/>
              <a:t>TTT </a:t>
            </a:r>
            <a:r>
              <a:rPr lang="zh-CN" altLang="en-US" b="1" dirty="0"/>
              <a:t>和 </a:t>
            </a:r>
            <a:r>
              <a:rPr lang="en-US" altLang="zh-CN" b="1" dirty="0" err="1"/>
              <a:t>xSx_SxS</a:t>
            </a:r>
            <a:r>
              <a:rPr lang="en-US" altLang="zh-CN" b="1" dirty="0"/>
              <a:t>​ </a:t>
            </a:r>
            <a:r>
              <a:rPr lang="zh-CN" altLang="en-US" b="1" dirty="0"/>
              <a:t>的依赖</a:t>
            </a:r>
            <a:r>
              <a:rPr lang="zh-CN" altLang="en-US" dirty="0"/>
              <a:t>：训练结束后，目标域的预测器不再依赖于目标域无标签数据和源域输入</a:t>
            </a:r>
            <a:r>
              <a:rPr lang="en-US" altLang="zh-CN" dirty="0"/>
              <a:t>​</a:t>
            </a:r>
            <a:r>
              <a:rPr lang="zh-CN" altLang="en-US" dirty="0"/>
              <a:t>。在训练阶段，目标域数据 被用来通过经验熵构建先验分布，并影响</a:t>
            </a:r>
            <a:r>
              <a:rPr lang="en-US" altLang="zh-CN" dirty="0"/>
              <a:t>DA</a:t>
            </a:r>
            <a:r>
              <a:rPr lang="zh-CN" altLang="en-US" dirty="0"/>
              <a:t>层的学习。但在推理阶段，</a:t>
            </a:r>
            <a:r>
              <a:rPr lang="en-US" altLang="zh-CN" dirty="0"/>
              <a:t>θ^ </a:t>
            </a:r>
            <a:r>
              <a:rPr lang="zh-CN" altLang="en-US" dirty="0"/>
              <a:t>已经确定，目标域和源域之间的特征对齐已经完成，目标预测器可以独立运行，不再需要依赖训练时的统计信息。</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 </a:t>
            </a:r>
            <a:r>
              <a:rPr lang="en-US" altLang="zh-CN" b="1" dirty="0"/>
              <a:t>DA </a:t>
            </a:r>
            <a:r>
              <a:rPr lang="zh-CN" altLang="en-US" b="1" dirty="0"/>
              <a:t>层的输入分布</a:t>
            </a:r>
            <a:r>
              <a:rPr lang="zh-CN" altLang="en-US" dirty="0"/>
              <a:t>：一旦最优参数 </a:t>
            </a:r>
            <a:r>
              <a:rPr lang="en-US" altLang="zh-CN" dirty="0"/>
              <a:t>θ^</a:t>
            </a:r>
            <a:r>
              <a:rPr lang="zh-CN" altLang="en-US" dirty="0"/>
              <a:t>被确定，</a:t>
            </a:r>
            <a:r>
              <a:rPr lang="en-US" altLang="zh-CN" dirty="0"/>
              <a:t>DA</a:t>
            </a:r>
            <a:r>
              <a:rPr lang="zh-CN" altLang="en-US" dirty="0"/>
              <a:t>层的输入分布也随之固定。</a:t>
            </a:r>
            <a:r>
              <a:rPr lang="zh-CN" altLang="en-US" b="1" dirty="0"/>
              <a:t>统计量的计算和存储</a:t>
            </a:r>
            <a:r>
              <a:rPr lang="zh-CN" altLang="en-US" dirty="0"/>
              <a:t>：在推理阶段，</a:t>
            </a:r>
            <a:r>
              <a:rPr lang="en-US" altLang="zh-CN" dirty="0"/>
              <a:t>DA</a:t>
            </a:r>
            <a:r>
              <a:rPr lang="zh-CN" altLang="en-US" dirty="0"/>
              <a:t>层所需的统计量可以预先计算并存储起来。这些统计量（如均值和方差）是在训练过程中从源域和目标域的混合数据中计算得出的，代表了源域和目标域特征的对齐结果。在推理时，由于不再需要动态计算这些统计量，我们可以像标准的</a:t>
            </a:r>
            <a:r>
              <a:rPr lang="en-US" altLang="zh-CN" dirty="0"/>
              <a:t>BN</a:t>
            </a:r>
            <a:r>
              <a:rPr lang="zh-CN" altLang="en-US" dirty="0"/>
              <a:t>那样，将这些固定的统计量直接用于对新输入数据的归一化处理。这种方式大大提高了推理阶段的效率。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整体流程概述</a:t>
            </a:r>
            <a:r>
              <a:rPr lang="zh-CN" altLang="en-US" dirty="0"/>
              <a:t>：在训练阶段，模型通过源域的有标签数据和目标域的无标签数据进行联合训练，并学习到最优参数 </a:t>
            </a:r>
            <a:r>
              <a:rPr lang="en-US" altLang="zh-CN" dirty="0"/>
              <a:t>θ^</a:t>
            </a:r>
            <a:r>
              <a:rPr lang="zh-CN" altLang="en-US" dirty="0"/>
              <a:t>和</a:t>
            </a:r>
            <a:r>
              <a:rPr lang="en-US" altLang="zh-CN" dirty="0"/>
              <a:t>DA</a:t>
            </a:r>
            <a:r>
              <a:rPr lang="zh-CN" altLang="en-US" dirty="0"/>
              <a:t>层的混合对齐统计量。在推理阶段，模型只需要使用固定的统计量进行归一化处理，无需动态计算，大大提高了推理效率。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在训练过程中，每个批次都包含固定数量的源域样本和目标域样本。</a:t>
            </a:r>
            <a:r>
              <a:rPr lang="en-US" altLang="zh-CN" dirty="0"/>
              <a:t>DA </a:t>
            </a:r>
            <a:r>
              <a:rPr lang="zh-CN" altLang="en-US" dirty="0"/>
              <a:t>层能够区分这两种样本，并分别计算对应的归一化统计量。混合参数 </a:t>
            </a:r>
            <a:r>
              <a:rPr lang="en-US" altLang="zh-CN" dirty="0"/>
              <a:t>α\alphaα </a:t>
            </a:r>
            <a:r>
              <a:rPr lang="zh-CN" altLang="en-US" dirty="0"/>
              <a:t>的取值范围被限制在 </a:t>
            </a:r>
            <a:r>
              <a:rPr lang="en-US" altLang="zh-CN" dirty="0"/>
              <a:t>[0.5, 1]</a:t>
            </a:r>
            <a:r>
              <a:rPr lang="zh-CN" altLang="en-US" dirty="0"/>
              <a:t>，作者通过在每次前向传播（</a:t>
            </a:r>
            <a:r>
              <a:rPr lang="en-US" altLang="zh-CN" dirty="0"/>
              <a:t>forward pass</a:t>
            </a:r>
            <a:r>
              <a:rPr lang="zh-CN" altLang="en-US" dirty="0"/>
              <a:t>）中裁剪 </a:t>
            </a:r>
            <a:r>
              <a:rPr lang="en-US" altLang="zh-CN" dirty="0"/>
              <a:t>α\alphaα </a:t>
            </a:r>
            <a:r>
              <a:rPr lang="zh-CN" altLang="en-US" dirty="0"/>
              <a:t>的值来确保它始终处于该范围内。这意味着，模型在训练过程中可以动态调整源域和目标域对齐的强度，但始终保持一定的对齐效果。</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将公式（</a:t>
            </a:r>
            <a:r>
              <a:rPr lang="en-US" altLang="zh-CN" dirty="0"/>
              <a:t>3</a:t>
            </a:r>
            <a:r>
              <a:rPr lang="zh-CN" altLang="en-US" dirty="0"/>
              <a:t>）中的优化问题替换为负对数后验分布的最小化问题。通过结合公式（</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），最终得到一个组合的损失函数：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Ls​(θ) </a:t>
            </a:r>
            <a:r>
              <a:rPr lang="zh-CN" altLang="en-US" dirty="0"/>
              <a:t>是源域上的标准对数损失），对应于源域的监督学习部分</a:t>
            </a:r>
            <a:r>
              <a:rPr lang="en-US" altLang="zh-CN" dirty="0"/>
              <a:t>,</a:t>
            </a:r>
            <a:r>
              <a:rPr lang="zh-CN" altLang="en-US" dirty="0"/>
              <a:t>用于源域上的有标签数据，表示模型在源域上的分类能力。</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Lt​(θ) </a:t>
            </a:r>
            <a:r>
              <a:rPr lang="zh-CN" altLang="en-US" dirty="0"/>
              <a:t>是目标域上的熵损失（</a:t>
            </a:r>
            <a:r>
              <a:rPr lang="en-US" altLang="zh-CN" dirty="0"/>
              <a:t>entropy loss</a:t>
            </a:r>
            <a:r>
              <a:rPr lang="zh-CN" altLang="en-US" dirty="0"/>
              <a:t>），用于无标签的目标域数据：项用于度量目标域数据的标签不确定性（熵），通过最大化类别分离来减少标签不确定性。</a:t>
            </a:r>
            <a:r>
              <a:rPr lang="en-US" altLang="zh-CN" dirty="0"/>
              <a:t>λ </a:t>
            </a:r>
            <a:r>
              <a:rPr lang="zh-CN" altLang="en-US" dirty="0"/>
              <a:t>是权重参数，控制源域和目标域损失的相对重要性。通过这一组合损失函数，模型不仅能够在源域上进行有效学习，还能利用目标域的无标签数据进行优化，从而提升在目标域上的泛化能力。</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熵损失 </a:t>
            </a:r>
            <a:r>
              <a:rPr lang="en-US" altLang="zh-CN" dirty="0"/>
              <a:t>Lt(</a:t>
            </a:r>
            <a:r>
              <a:rPr lang="el-GR" altLang="zh-CN" dirty="0"/>
              <a:t>θ) </a:t>
            </a:r>
            <a:r>
              <a:rPr lang="zh-CN" altLang="en-US" dirty="0"/>
              <a:t>通过将目标域样本的概率 </a:t>
            </a:r>
            <a:r>
              <a:rPr lang="en-US" altLang="zh-CN" dirty="0"/>
              <a:t>f</a:t>
            </a:r>
            <a:r>
              <a:rPr lang="el-GR" altLang="zh-CN" dirty="0"/>
              <a:t>θ</a:t>
            </a:r>
            <a:r>
              <a:rPr lang="zh-CN" altLang="en-US" dirty="0"/>
              <a:t>传递给交叉熵损失层（</a:t>
            </a:r>
            <a:r>
              <a:rPr lang="en-US" altLang="zh-CN" dirty="0"/>
              <a:t>cross-entropy loss layer</a:t>
            </a:r>
            <a:r>
              <a:rPr lang="zh-CN" altLang="en-US" dirty="0"/>
              <a:t>）来实现。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CDD67D2-FCC5-FDA4-45DE-C59CE522BA19}"/>
              </a:ext>
            </a:extLst>
          </p:cNvPr>
          <p:cNvSpPr>
            <a:spLocks noGrp="1"/>
          </p:cNvSpPr>
          <p:nvPr>
            <p:ph type="sldNum" sz="quarter" idx="10"/>
          </p:nvPr>
        </p:nvSpPr>
        <p:spPr/>
        <p:txBody>
          <a:bodyPr/>
          <a:lstStyle/>
          <a:p>
            <a:fld id="{677A2CBA-E486-4DC8-8696-C7854B0A28FD}" type="slidenum">
              <a:rPr lang="zh-CN" altLang="en-US" smtClean="0"/>
              <a:t>16</a:t>
            </a:fld>
            <a:endParaRPr lang="zh-CN" altLang="en-US"/>
          </a:p>
        </p:txBody>
      </p:sp>
    </p:spTree>
    <p:extLst>
      <p:ext uri="{BB962C8B-B14F-4D97-AF65-F5344CB8AC3E}">
        <p14:creationId xmlns:p14="http://schemas.microsoft.com/office/powerpoint/2010/main" val="1576692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A469B-80CF-CF90-26E4-7F2D95BCFA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EF14B7-269C-DECE-5B59-2A75320F353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55E10F6-F10D-10D9-35B4-4E6A87E537F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推理部分：</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最优参数 </a:t>
            </a:r>
            <a:r>
              <a:rPr lang="en-US" altLang="zh-CN" b="1" dirty="0"/>
              <a:t>θ^\hat{\theta}θ^ </a:t>
            </a:r>
            <a:r>
              <a:rPr lang="zh-CN" altLang="en-US" b="1" dirty="0"/>
              <a:t>的估计</a:t>
            </a:r>
            <a:r>
              <a:rPr lang="zh-CN" altLang="en-US" dirty="0"/>
              <a:t>：在训练阶段，我们通过最大化后验分布（公式（</a:t>
            </a:r>
            <a:r>
              <a:rPr lang="en-US" altLang="zh-CN" dirty="0"/>
              <a:t>3</a:t>
            </a:r>
            <a:r>
              <a:rPr lang="zh-CN" altLang="en-US" dirty="0"/>
              <a:t>））估计出最优的网络参数 </a:t>
            </a:r>
            <a:r>
              <a:rPr lang="en-US" altLang="zh-CN" dirty="0"/>
              <a:t>θ^</a:t>
            </a:r>
            <a:r>
              <a:rPr lang="zh-CN" altLang="en-US" dirty="0"/>
              <a:t>。这个参数是通过结合源域数据的监督信息和目标域数据的先验分布构建出来的，并且 </a:t>
            </a:r>
            <a:r>
              <a:rPr lang="en-US" altLang="zh-CN" dirty="0"/>
              <a:t>θ^</a:t>
            </a:r>
            <a:r>
              <a:rPr lang="zh-CN" altLang="en-US" dirty="0"/>
              <a:t>在源域和目标域上均表现良好。</a:t>
            </a:r>
            <a:r>
              <a:rPr lang="zh-CN" altLang="en-US" b="1" dirty="0"/>
              <a:t>去除目标预测器对 </a:t>
            </a:r>
            <a:r>
              <a:rPr lang="en-US" altLang="zh-CN" b="1" dirty="0"/>
              <a:t>TTT </a:t>
            </a:r>
            <a:r>
              <a:rPr lang="zh-CN" altLang="en-US" b="1" dirty="0"/>
              <a:t>和 </a:t>
            </a:r>
            <a:r>
              <a:rPr lang="en-US" altLang="zh-CN" b="1" dirty="0" err="1"/>
              <a:t>xSx_SxS</a:t>
            </a:r>
            <a:r>
              <a:rPr lang="en-US" altLang="zh-CN" b="1" dirty="0"/>
              <a:t>​ </a:t>
            </a:r>
            <a:r>
              <a:rPr lang="zh-CN" altLang="en-US" b="1" dirty="0"/>
              <a:t>的依赖</a:t>
            </a:r>
            <a:r>
              <a:rPr lang="zh-CN" altLang="en-US" dirty="0"/>
              <a:t>：训练结束后，目标域的预测器不再依赖于目标域无标签数据和源域输入</a:t>
            </a:r>
            <a:r>
              <a:rPr lang="en-US" altLang="zh-CN" dirty="0"/>
              <a:t>​</a:t>
            </a:r>
            <a:r>
              <a:rPr lang="zh-CN" altLang="en-US" dirty="0"/>
              <a:t>。在训练阶段，目标域数据 被用来通过经验熵构建先验分布，并影响</a:t>
            </a:r>
            <a:r>
              <a:rPr lang="en-US" altLang="zh-CN" dirty="0"/>
              <a:t>DA</a:t>
            </a:r>
            <a:r>
              <a:rPr lang="zh-CN" altLang="en-US" dirty="0"/>
              <a:t>层的学习。但在推理阶段，</a:t>
            </a:r>
            <a:r>
              <a:rPr lang="en-US" altLang="zh-CN" dirty="0"/>
              <a:t>θ^ </a:t>
            </a:r>
            <a:r>
              <a:rPr lang="zh-CN" altLang="en-US" dirty="0"/>
              <a:t>已经确定，目标域和源域之间的特征对齐已经完成，目标预测器可以独立运行，不再需要依赖训练时的统计信息。</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 </a:t>
            </a:r>
            <a:r>
              <a:rPr lang="en-US" altLang="zh-CN" b="1" dirty="0"/>
              <a:t>DA </a:t>
            </a:r>
            <a:r>
              <a:rPr lang="zh-CN" altLang="en-US" b="1" dirty="0"/>
              <a:t>层的输入分布</a:t>
            </a:r>
            <a:r>
              <a:rPr lang="zh-CN" altLang="en-US" dirty="0"/>
              <a:t>：一旦最优参数 </a:t>
            </a:r>
            <a:r>
              <a:rPr lang="en-US" altLang="zh-CN" dirty="0"/>
              <a:t>θ^</a:t>
            </a:r>
            <a:r>
              <a:rPr lang="zh-CN" altLang="en-US" dirty="0"/>
              <a:t>被确定，</a:t>
            </a:r>
            <a:r>
              <a:rPr lang="en-US" altLang="zh-CN" dirty="0"/>
              <a:t>DA</a:t>
            </a:r>
            <a:r>
              <a:rPr lang="zh-CN" altLang="en-US" dirty="0"/>
              <a:t>层的输入分布也随之固定。</a:t>
            </a:r>
            <a:r>
              <a:rPr lang="zh-CN" altLang="en-US" b="1" dirty="0"/>
              <a:t>统计量的计算和存储</a:t>
            </a:r>
            <a:r>
              <a:rPr lang="zh-CN" altLang="en-US" dirty="0"/>
              <a:t>：在推理阶段，</a:t>
            </a:r>
            <a:r>
              <a:rPr lang="en-US" altLang="zh-CN" dirty="0"/>
              <a:t>DA</a:t>
            </a:r>
            <a:r>
              <a:rPr lang="zh-CN" altLang="en-US" dirty="0"/>
              <a:t>层所需的统计量可以预先计算并存储起来。这些统计量（如均值和方差）是在训练过程中从源域和目标域的混合数据中计算得出的，代表了源域和目标域特征的对齐结果。在推理时，由于不再需要动态计算这些统计量，我们可以像标准的</a:t>
            </a:r>
            <a:r>
              <a:rPr lang="en-US" altLang="zh-CN" dirty="0"/>
              <a:t>BN</a:t>
            </a:r>
            <a:r>
              <a:rPr lang="zh-CN" altLang="en-US" dirty="0"/>
              <a:t>那样，将这些固定的统计量直接用于对新输入数据的归一化处理。这种方式大大提高了推理阶段的效率。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整体流程概述</a:t>
            </a:r>
            <a:r>
              <a:rPr lang="zh-CN" altLang="en-US" dirty="0"/>
              <a:t>：在训练阶段，模型通过源域的有标签数据和目标域的无标签数据进行联合训练，并学习到最优参数 </a:t>
            </a:r>
            <a:r>
              <a:rPr lang="en-US" altLang="zh-CN" dirty="0"/>
              <a:t>θ^</a:t>
            </a:r>
            <a:r>
              <a:rPr lang="zh-CN" altLang="en-US" dirty="0"/>
              <a:t>和</a:t>
            </a:r>
            <a:r>
              <a:rPr lang="en-US" altLang="zh-CN" dirty="0"/>
              <a:t>DA</a:t>
            </a:r>
            <a:r>
              <a:rPr lang="zh-CN" altLang="en-US" dirty="0"/>
              <a:t>层的混合对齐统计量。在推理阶段，模型只需要使用固定的统计量进行归一化处理，无需动态计算，大大提高了推理效率。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在训练过程中，每个批次都包含固定数量的源域样本和目标域样本。</a:t>
            </a:r>
            <a:r>
              <a:rPr lang="en-US" altLang="zh-CN" dirty="0"/>
              <a:t>DA </a:t>
            </a:r>
            <a:r>
              <a:rPr lang="zh-CN" altLang="en-US" dirty="0"/>
              <a:t>层能够区分这两种样本，并分别计算对应的归一化统计量。混合参数 </a:t>
            </a:r>
            <a:r>
              <a:rPr lang="en-US" altLang="zh-CN" dirty="0"/>
              <a:t>α\alphaα </a:t>
            </a:r>
            <a:r>
              <a:rPr lang="zh-CN" altLang="en-US" dirty="0"/>
              <a:t>的取值范围被限制在 </a:t>
            </a:r>
            <a:r>
              <a:rPr lang="en-US" altLang="zh-CN" dirty="0"/>
              <a:t>[0.5, 1]</a:t>
            </a:r>
            <a:r>
              <a:rPr lang="zh-CN" altLang="en-US" dirty="0"/>
              <a:t>，作者通过在每次前向传播（</a:t>
            </a:r>
            <a:r>
              <a:rPr lang="en-US" altLang="zh-CN" dirty="0"/>
              <a:t>forward pass</a:t>
            </a:r>
            <a:r>
              <a:rPr lang="zh-CN" altLang="en-US" dirty="0"/>
              <a:t>）中裁剪 </a:t>
            </a:r>
            <a:r>
              <a:rPr lang="en-US" altLang="zh-CN" dirty="0"/>
              <a:t>α\alphaα </a:t>
            </a:r>
            <a:r>
              <a:rPr lang="zh-CN" altLang="en-US" dirty="0"/>
              <a:t>的值来确保它始终处于该范围内。这意味着，模型在训练过程中可以动态调整源域和目标域对齐的强度，但始终保持一定的对齐效果。</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将公式（</a:t>
            </a:r>
            <a:r>
              <a:rPr lang="en-US" altLang="zh-CN" dirty="0"/>
              <a:t>3</a:t>
            </a:r>
            <a:r>
              <a:rPr lang="zh-CN" altLang="en-US" dirty="0"/>
              <a:t>）中的优化问题替换为负对数后验分布的最小化问题。通过结合公式（</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），最终得到一个组合的损失函数：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Ls​(θ) </a:t>
            </a:r>
            <a:r>
              <a:rPr lang="zh-CN" altLang="en-US" dirty="0"/>
              <a:t>是源域上的标准对数损失），对应于源域的监督学习部分</a:t>
            </a:r>
            <a:r>
              <a:rPr lang="en-US" altLang="zh-CN" dirty="0"/>
              <a:t>,</a:t>
            </a:r>
            <a:r>
              <a:rPr lang="zh-CN" altLang="en-US" dirty="0"/>
              <a:t>用于源域上的有标签数据，表示模型在源域上的分类能力。</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Lt​(θ) </a:t>
            </a:r>
            <a:r>
              <a:rPr lang="zh-CN" altLang="en-US" dirty="0"/>
              <a:t>是目标域上的熵损失（</a:t>
            </a:r>
            <a:r>
              <a:rPr lang="en-US" altLang="zh-CN" dirty="0"/>
              <a:t>entropy loss</a:t>
            </a:r>
            <a:r>
              <a:rPr lang="zh-CN" altLang="en-US" dirty="0"/>
              <a:t>），用于无标签的目标域数据：项用于度量目标域数据的标签不确定性（熵），通过最大化类别分离来减少标签不确定性。</a:t>
            </a:r>
            <a:r>
              <a:rPr lang="en-US" altLang="zh-CN" dirty="0"/>
              <a:t>λ </a:t>
            </a:r>
            <a:r>
              <a:rPr lang="zh-CN" altLang="en-US" dirty="0"/>
              <a:t>是权重参数，控制源域和目标域损失的相对重要性。通过这一组合损失函数，模型不仅能够在源域上进行有效学习，还能利用目标域的无标签数据进行优化，从而提升在目标域上的泛化能力。</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熵损失 </a:t>
            </a:r>
            <a:r>
              <a:rPr lang="en-US" altLang="zh-CN" dirty="0"/>
              <a:t>Lt(</a:t>
            </a:r>
            <a:r>
              <a:rPr lang="el-GR" altLang="zh-CN" dirty="0"/>
              <a:t>θ) </a:t>
            </a:r>
            <a:r>
              <a:rPr lang="zh-CN" altLang="en-US" dirty="0"/>
              <a:t>通过将目标域样本的概率 </a:t>
            </a:r>
            <a:r>
              <a:rPr lang="en-US" altLang="zh-CN" dirty="0"/>
              <a:t>f</a:t>
            </a:r>
            <a:r>
              <a:rPr lang="el-GR" altLang="zh-CN" dirty="0"/>
              <a:t>θ</a:t>
            </a:r>
            <a:r>
              <a:rPr lang="zh-CN" altLang="en-US" dirty="0"/>
              <a:t>传递给交叉熵损失层（</a:t>
            </a:r>
            <a:r>
              <a:rPr lang="en-US" altLang="zh-CN" dirty="0"/>
              <a:t>cross-entropy loss layer</a:t>
            </a:r>
            <a:r>
              <a:rPr lang="zh-CN" altLang="en-US" dirty="0"/>
              <a:t>）来实现。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7E18EEE-FA72-D7ED-D418-2EC6E05A7657}"/>
              </a:ext>
            </a:extLst>
          </p:cNvPr>
          <p:cNvSpPr>
            <a:spLocks noGrp="1"/>
          </p:cNvSpPr>
          <p:nvPr>
            <p:ph type="sldNum" sz="quarter" idx="10"/>
          </p:nvPr>
        </p:nvSpPr>
        <p:spPr/>
        <p:txBody>
          <a:bodyPr/>
          <a:lstStyle/>
          <a:p>
            <a:fld id="{677A2CBA-E486-4DC8-8696-C7854B0A28FD}" type="slidenum">
              <a:rPr lang="zh-CN" altLang="en-US" smtClean="0"/>
              <a:t>17</a:t>
            </a:fld>
            <a:endParaRPr lang="zh-CN" altLang="en-US"/>
          </a:p>
        </p:txBody>
      </p:sp>
    </p:spTree>
    <p:extLst>
      <p:ext uri="{BB962C8B-B14F-4D97-AF65-F5344CB8AC3E}">
        <p14:creationId xmlns:p14="http://schemas.microsoft.com/office/powerpoint/2010/main" val="744491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7E5CC-2065-2CEF-552A-DF4E7ABEBC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85089F-E56D-3CBE-A612-80DB9750D0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D32C6F-C866-C141-EC3E-C4BD71D52058}"/>
              </a:ext>
            </a:extLst>
          </p:cNvPr>
          <p:cNvSpPr>
            <a:spLocks noGrp="1"/>
          </p:cNvSpPr>
          <p:nvPr>
            <p:ph type="body" idx="1"/>
          </p:nvPr>
        </p:nvSpPr>
        <p:spPr/>
        <p:txBody>
          <a:bodyPr/>
          <a:lstStyle/>
          <a:p>
            <a:r>
              <a:rPr lang="zh-CN" altLang="en-US" dirty="0"/>
              <a:t>首先介绍第一篇</a:t>
            </a:r>
          </a:p>
        </p:txBody>
      </p:sp>
      <p:sp>
        <p:nvSpPr>
          <p:cNvPr id="4" name="灯片编号占位符 3">
            <a:extLst>
              <a:ext uri="{FF2B5EF4-FFF2-40B4-BE49-F238E27FC236}">
                <a16:creationId xmlns:a16="http://schemas.microsoft.com/office/drawing/2014/main" id="{FED41BF4-8CBF-1120-2BF2-292DD08B2A09}"/>
              </a:ext>
            </a:extLst>
          </p:cNvPr>
          <p:cNvSpPr>
            <a:spLocks noGrp="1"/>
          </p:cNvSpPr>
          <p:nvPr>
            <p:ph type="sldNum" sz="quarter" idx="5"/>
          </p:nvPr>
        </p:nvSpPr>
        <p:spPr/>
        <p:txBody>
          <a:bodyPr/>
          <a:lstStyle/>
          <a:p>
            <a:fld id="{5849F42C-2DAE-424C-A4B8-3140182C3E9F}" type="slidenum">
              <a:rPr lang="zh-CN" altLang="en-US" smtClean="0"/>
              <a:t>2</a:t>
            </a:fld>
            <a:endParaRPr lang="zh-CN" altLang="en-US"/>
          </a:p>
        </p:txBody>
      </p:sp>
    </p:spTree>
    <p:extLst>
      <p:ext uri="{BB962C8B-B14F-4D97-AF65-F5344CB8AC3E}">
        <p14:creationId xmlns:p14="http://schemas.microsoft.com/office/powerpoint/2010/main" val="774607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3874B-5A8A-FD99-0126-17A3D3222C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AD0F97-72A7-9CD5-C189-89FA93C8E6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F144EA7-EBBE-DF60-F1D7-8E7CEBBA22E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80B2792-72AA-7463-C5DC-4C73C9CCC539}"/>
              </a:ext>
            </a:extLst>
          </p:cNvPr>
          <p:cNvSpPr>
            <a:spLocks noGrp="1"/>
          </p:cNvSpPr>
          <p:nvPr>
            <p:ph type="sldNum" sz="quarter" idx="10"/>
          </p:nvPr>
        </p:nvSpPr>
        <p:spPr/>
        <p:txBody>
          <a:bodyPr/>
          <a:lstStyle/>
          <a:p>
            <a:fld id="{677A2CBA-E486-4DC8-8696-C7854B0A28FD}" type="slidenum">
              <a:rPr lang="zh-CN" altLang="en-US" smtClean="0"/>
              <a:t>20</a:t>
            </a:fld>
            <a:endParaRPr lang="zh-CN" altLang="en-US"/>
          </a:p>
        </p:txBody>
      </p:sp>
    </p:spTree>
    <p:extLst>
      <p:ext uri="{BB962C8B-B14F-4D97-AF65-F5344CB8AC3E}">
        <p14:creationId xmlns:p14="http://schemas.microsoft.com/office/powerpoint/2010/main" val="533124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DBFE9-D35A-55E5-4175-4A32C6E408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FB635B-FF80-9CF4-1B13-EDFC3A52949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2F56838-4E9B-6294-6790-DEF45616ACA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E82F8B5-9605-312C-6ECD-4472E0400B8C}"/>
              </a:ext>
            </a:extLst>
          </p:cNvPr>
          <p:cNvSpPr>
            <a:spLocks noGrp="1"/>
          </p:cNvSpPr>
          <p:nvPr>
            <p:ph type="sldNum" sz="quarter" idx="10"/>
          </p:nvPr>
        </p:nvSpPr>
        <p:spPr/>
        <p:txBody>
          <a:bodyPr/>
          <a:lstStyle/>
          <a:p>
            <a:fld id="{677A2CBA-E486-4DC8-8696-C7854B0A28FD}" type="slidenum">
              <a:rPr lang="zh-CN" altLang="en-US" smtClean="0"/>
              <a:t>21</a:t>
            </a:fld>
            <a:endParaRPr lang="zh-CN" altLang="en-US"/>
          </a:p>
        </p:txBody>
      </p:sp>
    </p:spTree>
    <p:extLst>
      <p:ext uri="{BB962C8B-B14F-4D97-AF65-F5344CB8AC3E}">
        <p14:creationId xmlns:p14="http://schemas.microsoft.com/office/powerpoint/2010/main" val="2170591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最后一部分是未来工作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r>
              <a:rPr lang="zh-CN" altLang="en-US" dirty="0"/>
              <a:t>通过引入自适应的 </a:t>
            </a:r>
            <a:r>
              <a:rPr lang="en-US" altLang="zh-CN" dirty="0"/>
              <a:t>DA </a:t>
            </a:r>
            <a:r>
              <a:rPr lang="zh-CN" altLang="en-US" dirty="0"/>
              <a:t>层来对齐源域和目标域的特征分布，并通过熵损失提升模型对目标域数据的自信分类能力。实验表明，该框架在无监督领域自适应任务上表现优异。未来工作将扩展该框架以支持半监督学习和处理多个源域的任务。</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1" dirty="0"/>
              <a:t>监督学习</a:t>
            </a:r>
            <a:r>
              <a:rPr lang="zh-CN" altLang="en-US" dirty="0"/>
              <a:t>：在这种情况下，模型依赖于目标域中的少量有标签的数据样本进行训练。监督学习通常需要大量有标签的数据才能充分捕捉数据分布的复杂性。</a:t>
            </a:r>
            <a:endParaRPr lang="en-US" altLang="zh-CN" dirty="0"/>
          </a:p>
          <a:p>
            <a:pPr algn="just"/>
            <a:r>
              <a:rPr lang="zh-CN" altLang="en-US" b="1" dirty="0"/>
              <a:t>对齐</a:t>
            </a:r>
            <a:r>
              <a:rPr lang="zh-CN" altLang="en-US" dirty="0"/>
              <a:t>：领域自适应任务中，源域和目标域之间的分布差异（领域偏移）需要通过特征对齐来减少。如果目标域中只有少量样本，模型很难准确对齐源域和目标域的分布。</a:t>
            </a:r>
            <a:endParaRPr lang="en-US" altLang="zh-CN" dirty="0"/>
          </a:p>
          <a:p>
            <a:pPr algn="just"/>
            <a:r>
              <a:rPr lang="zh-CN" altLang="en-US" b="1" dirty="0"/>
              <a:t>分离</a:t>
            </a:r>
            <a:r>
              <a:rPr lang="zh-CN" altLang="en-US" dirty="0"/>
              <a:t>：分离指的是将不同类别的样本区分开来，形成清晰的类别边界。少量的目标域样本不足以为模型提供足够的信息，导致模型在目标域上无法有效区分不同的语义类别。</a:t>
            </a:r>
            <a:endParaRPr lang="en-US" altLang="zh-CN" dirty="0"/>
          </a:p>
          <a:p>
            <a:pPr algn="just"/>
            <a:r>
              <a:rPr lang="zh-CN" altLang="en-US" dirty="0"/>
              <a:t>由于目标域的有标签样本稀缺，模型在对齐源域和目标域分布以及区分目标域中不同类别的语义概率分布时会遇到困难。这限制了模型的泛化能力，</a:t>
            </a:r>
            <a:endParaRPr lang="en-US" altLang="zh-CN" dirty="0"/>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dirty="0"/>
              <a:t>分类与对比语义对齐（</a:t>
            </a:r>
            <a:r>
              <a:rPr lang="en-US" altLang="zh-CN" b="1" dirty="0"/>
              <a:t>CCSA</a:t>
            </a:r>
            <a:r>
              <a:rPr lang="zh-CN" altLang="en-US" b="1" dirty="0"/>
              <a:t>）</a:t>
            </a:r>
            <a:r>
              <a:rPr lang="zh-CN" altLang="en-US" dirty="0"/>
              <a:t>是一种用于领域自适应的损失函数，它通过计算样本之间的距离和相似性，促使源域和目标域的语义特征对齐。</a:t>
            </a:r>
            <a:r>
              <a:rPr lang="en-US" altLang="zh-CN" dirty="0"/>
              <a:t>CCSA </a:t>
            </a:r>
            <a:r>
              <a:rPr lang="zh-CN" altLang="en-US" dirty="0"/>
              <a:t>旨在让来自源域和目标域的相似样本在特征空间中更接近，而不同类别的样本保持分离。</a:t>
            </a:r>
            <a:r>
              <a:rPr lang="en-US" altLang="zh-CN" dirty="0"/>
              <a:t>CCSA </a:t>
            </a:r>
            <a:r>
              <a:rPr lang="zh-CN" altLang="en-US" dirty="0"/>
              <a:t>依赖于样本之间的</a:t>
            </a:r>
            <a:r>
              <a:rPr lang="zh-CN" altLang="en-US" b="1" dirty="0"/>
              <a:t>欧氏距离</a:t>
            </a:r>
            <a:r>
              <a:rPr lang="zh-CN" altLang="en-US" dirty="0"/>
              <a:t>或</a:t>
            </a:r>
            <a:r>
              <a:rPr lang="zh-CN" altLang="en-US" b="1" dirty="0"/>
              <a:t>余弦相似度</a:t>
            </a:r>
            <a:r>
              <a:rPr lang="zh-CN" altLang="en-US" dirty="0"/>
              <a:t>等度量来判断样本的特征相似性。这种度量需要足够的样本来准确估计特征空间中的分布。然而，当目标域样本非常有限时，模型难以捕捉到类别间的特征差异，导致计算出的相似性和距离无法准确反映数据的真实分布。样本数量不足时，特征空间可能表现得稀疏，无法全面覆盖目标域的数据分布。这使得样本之间的相似性计算不够可靠，影响对齐效果。</a:t>
            </a: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61000-7AC9-BA4A-3174-524AFC961F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9F04BF-C3BF-FC81-CA44-3998EDB4FC0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33AFB80-27B4-40AA-DD33-ED708CB13DF2}"/>
              </a:ext>
            </a:extLst>
          </p:cNvPr>
          <p:cNvSpPr>
            <a:spLocks noGrp="1"/>
          </p:cNvSpPr>
          <p:nvPr>
            <p:ph type="body" idx="1"/>
          </p:nvPr>
        </p:nvSpPr>
        <p:spPr/>
        <p:txBody>
          <a:bodyPr/>
          <a:lstStyle/>
          <a:p>
            <a:pPr algn="just"/>
            <a:r>
              <a:rPr lang="zh-CN" altLang="en-US" b="1" dirty="0"/>
              <a:t>监督学习</a:t>
            </a:r>
            <a:r>
              <a:rPr lang="zh-CN" altLang="en-US" dirty="0"/>
              <a:t>：在这种情况下，模型依赖于目标域中的少量有标签的数据样本进行训练。监督学习通常需要大量有标签的数据才能充分捕捉数据分布的复杂性。</a:t>
            </a:r>
            <a:endParaRPr lang="en-US" altLang="zh-CN" dirty="0"/>
          </a:p>
          <a:p>
            <a:pPr algn="just"/>
            <a:r>
              <a:rPr lang="zh-CN" altLang="en-US" b="1" dirty="0"/>
              <a:t>对齐</a:t>
            </a:r>
            <a:r>
              <a:rPr lang="zh-CN" altLang="en-US" dirty="0"/>
              <a:t>：领域自适应任务中，源域和目标域之间的分布差异（领域偏移）需要通过特征对齐来减少。如果目标域中只有少量样本，模型很难准确对齐源域和目标域的分布。</a:t>
            </a:r>
            <a:endParaRPr lang="en-US" altLang="zh-CN" dirty="0"/>
          </a:p>
          <a:p>
            <a:pPr algn="just"/>
            <a:r>
              <a:rPr lang="zh-CN" altLang="en-US" b="1" dirty="0"/>
              <a:t>分离</a:t>
            </a:r>
            <a:r>
              <a:rPr lang="zh-CN" altLang="en-US" dirty="0"/>
              <a:t>：分离指的是将不同类别的样本区分开来，形成清晰的类别边界。少量的目标域样本不足以为模型提供足够的信息，导致模型在目标域上无法有效区分不同的语义类别。</a:t>
            </a:r>
            <a:endParaRPr lang="en-US" altLang="zh-CN" dirty="0"/>
          </a:p>
          <a:p>
            <a:pPr algn="just"/>
            <a:r>
              <a:rPr lang="zh-CN" altLang="en-US" dirty="0"/>
              <a:t>由于目标域的有标签样本稀缺，模型在对齐源域和目标域分布以及区分目标域中不同类别的语义概率分布时会遇到困难。这限制了模型的泛化能力，</a:t>
            </a:r>
            <a:endParaRPr lang="en-US" altLang="zh-CN" dirty="0"/>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dirty="0"/>
              <a:t>分类与对比语义对齐（</a:t>
            </a:r>
            <a:r>
              <a:rPr lang="en-US" altLang="zh-CN" b="1" dirty="0"/>
              <a:t>CCSA</a:t>
            </a:r>
            <a:r>
              <a:rPr lang="zh-CN" altLang="en-US" b="1" dirty="0"/>
              <a:t>）</a:t>
            </a:r>
            <a:r>
              <a:rPr lang="zh-CN" altLang="en-US" dirty="0"/>
              <a:t>是一种用于领域自适应的损失函数，它通过计算样本之间的距离和相似性，促使源域和目标域的语义特征对齐。</a:t>
            </a:r>
            <a:r>
              <a:rPr lang="en-US" altLang="zh-CN" dirty="0"/>
              <a:t>CCSA </a:t>
            </a:r>
            <a:r>
              <a:rPr lang="zh-CN" altLang="en-US" dirty="0"/>
              <a:t>旨在让来自源域和目标域的相似样本在特征空间中更接近，而不同类别的样本保持分离。</a:t>
            </a:r>
            <a:r>
              <a:rPr lang="en-US" altLang="zh-CN" dirty="0"/>
              <a:t>CCSA </a:t>
            </a:r>
            <a:r>
              <a:rPr lang="zh-CN" altLang="en-US" dirty="0"/>
              <a:t>依赖于样本之间的</a:t>
            </a:r>
            <a:r>
              <a:rPr lang="zh-CN" altLang="en-US" b="1" dirty="0"/>
              <a:t>欧氏距离</a:t>
            </a:r>
            <a:r>
              <a:rPr lang="zh-CN" altLang="en-US" dirty="0"/>
              <a:t>或</a:t>
            </a:r>
            <a:r>
              <a:rPr lang="zh-CN" altLang="en-US" b="1" dirty="0"/>
              <a:t>余弦相似度</a:t>
            </a:r>
            <a:r>
              <a:rPr lang="zh-CN" altLang="en-US" dirty="0"/>
              <a:t>等度量来判断样本的特征相似性。这种度量需要足够的样本来准确估计特征空间中的分布。然而，当目标域样本非常有限时，模型难以捕捉到类别间的特征差异，导致计算出的相似性和距离无法准确反映数据的真实分布。样本数量不足时，特征空间可能表现得稀疏，无法全面覆盖目标域的数据分布。这使得样本之间的相似性计算不够可靠，影响对齐效果。</a:t>
            </a: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D6802AA-61D5-775C-D681-E1B96DAC28BB}"/>
              </a:ext>
            </a:extLst>
          </p:cNvPr>
          <p:cNvSpPr>
            <a:spLocks noGrp="1"/>
          </p:cNvSpPr>
          <p:nvPr>
            <p:ph type="sldNum" sz="quarter" idx="10"/>
          </p:nvPr>
        </p:nvSpPr>
        <p:spPr/>
        <p:txBody>
          <a:bodyPr/>
          <a:lstStyle/>
          <a:p>
            <a:fld id="{677A2CBA-E486-4DC8-8696-C7854B0A28FD}" type="slidenum">
              <a:rPr lang="zh-CN" altLang="en-US" smtClean="0"/>
              <a:t>28</a:t>
            </a:fld>
            <a:endParaRPr lang="zh-CN" altLang="en-US"/>
          </a:p>
        </p:txBody>
      </p:sp>
    </p:spTree>
    <p:extLst>
      <p:ext uri="{BB962C8B-B14F-4D97-AF65-F5344CB8AC3E}">
        <p14:creationId xmlns:p14="http://schemas.microsoft.com/office/powerpoint/2010/main" val="3599812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F8E70-06C5-3AC8-9C92-1EA41BAA86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566634-E7F0-381D-B4BB-13CBFD58061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4B9CDBD-189C-2C4D-CBDF-C87511F3C6A6}"/>
              </a:ext>
            </a:extLst>
          </p:cNvPr>
          <p:cNvSpPr>
            <a:spLocks noGrp="1"/>
          </p:cNvSpPr>
          <p:nvPr>
            <p:ph type="body" idx="1"/>
          </p:nvPr>
        </p:nvSpPr>
        <p:spPr/>
        <p:txBody>
          <a:bodyPr/>
          <a:lstStyle/>
          <a:p>
            <a:pPr algn="just"/>
            <a:r>
              <a:rPr lang="zh-CN" altLang="en-US" b="1" dirty="0"/>
              <a:t>监督学习</a:t>
            </a:r>
            <a:r>
              <a:rPr lang="zh-CN" altLang="en-US" dirty="0"/>
              <a:t>：在这种情况下，模型依赖于目标域中的少量有标签的数据样本进行训练。监督学习通常需要大量有标签的数据才能充分捕捉数据分布的复杂性。</a:t>
            </a:r>
            <a:endParaRPr lang="en-US" altLang="zh-CN" dirty="0"/>
          </a:p>
          <a:p>
            <a:pPr algn="just"/>
            <a:r>
              <a:rPr lang="zh-CN" altLang="en-US" b="1" dirty="0"/>
              <a:t>对齐</a:t>
            </a:r>
            <a:r>
              <a:rPr lang="zh-CN" altLang="en-US" dirty="0"/>
              <a:t>：领域自适应任务中，源域和目标域之间的分布差异（领域偏移）需要通过特征对齐来减少。如果目标域中只有少量样本，模型很难准确对齐源域和目标域的分布。</a:t>
            </a:r>
            <a:endParaRPr lang="en-US" altLang="zh-CN" dirty="0"/>
          </a:p>
          <a:p>
            <a:pPr algn="just"/>
            <a:r>
              <a:rPr lang="zh-CN" altLang="en-US" b="1" dirty="0"/>
              <a:t>分离</a:t>
            </a:r>
            <a:r>
              <a:rPr lang="zh-CN" altLang="en-US" dirty="0"/>
              <a:t>：分离指的是将不同类别的样本区分开来，形成清晰的类别边界。少量的目标域样本不足以为模型提供足够的信息，导致模型在目标域上无法有效区分不同的语义类别。</a:t>
            </a:r>
            <a:endParaRPr lang="en-US" altLang="zh-CN" dirty="0"/>
          </a:p>
          <a:p>
            <a:pPr algn="just"/>
            <a:r>
              <a:rPr lang="zh-CN" altLang="en-US" dirty="0"/>
              <a:t>由于目标域的有标签样本稀缺，模型在对齐源域和目标域分布以及区分目标域中不同类别的语义概率分布时会遇到困难。这限制了模型的泛化能力，</a:t>
            </a:r>
            <a:endParaRPr lang="en-US" altLang="zh-CN" dirty="0"/>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dirty="0"/>
              <a:t>分类与对比语义对齐（</a:t>
            </a:r>
            <a:r>
              <a:rPr lang="en-US" altLang="zh-CN" b="1" dirty="0"/>
              <a:t>CCSA</a:t>
            </a:r>
            <a:r>
              <a:rPr lang="zh-CN" altLang="en-US" b="1" dirty="0"/>
              <a:t>）</a:t>
            </a:r>
            <a:r>
              <a:rPr lang="zh-CN" altLang="en-US" dirty="0"/>
              <a:t>是一种用于领域自适应的损失函数，它通过计算样本之间的距离和相似性，促使源域和目标域的语义特征对齐。</a:t>
            </a:r>
            <a:r>
              <a:rPr lang="en-US" altLang="zh-CN" dirty="0"/>
              <a:t>CCSA </a:t>
            </a:r>
            <a:r>
              <a:rPr lang="zh-CN" altLang="en-US" dirty="0"/>
              <a:t>旨在让来自源域和目标域的相似样本在特征空间中更接近，而不同类别的样本保持分离。</a:t>
            </a:r>
            <a:r>
              <a:rPr lang="en-US" altLang="zh-CN" dirty="0"/>
              <a:t>CCSA </a:t>
            </a:r>
            <a:r>
              <a:rPr lang="zh-CN" altLang="en-US" dirty="0"/>
              <a:t>依赖于样本之间的</a:t>
            </a:r>
            <a:r>
              <a:rPr lang="zh-CN" altLang="en-US" b="1" dirty="0"/>
              <a:t>欧氏距离</a:t>
            </a:r>
            <a:r>
              <a:rPr lang="zh-CN" altLang="en-US" dirty="0"/>
              <a:t>或</a:t>
            </a:r>
            <a:r>
              <a:rPr lang="zh-CN" altLang="en-US" b="1" dirty="0"/>
              <a:t>余弦相似度</a:t>
            </a:r>
            <a:r>
              <a:rPr lang="zh-CN" altLang="en-US" dirty="0"/>
              <a:t>等度量来判断样本的特征相似性。这种度量需要足够的样本来准确估计特征空间中的分布。然而，当目标域样本非常有限时，模型难以捕捉到类别间的特征差异，导致计算出的相似性和距离无法准确反映数据的真实分布。样本数量不足时，特征空间可能表现得稀疏，无法全面覆盖目标域的数据分布。这使得样本之间的相似性计算不够可靠，影响对齐效果。</a:t>
            </a: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A9E1CE8-7B0F-7748-9855-FD4C6B6B1C3E}"/>
              </a:ext>
            </a:extLst>
          </p:cNvPr>
          <p:cNvSpPr>
            <a:spLocks noGrp="1"/>
          </p:cNvSpPr>
          <p:nvPr>
            <p:ph type="sldNum" sz="quarter" idx="10"/>
          </p:nvPr>
        </p:nvSpPr>
        <p:spPr/>
        <p:txBody>
          <a:bodyPr/>
          <a:lstStyle/>
          <a:p>
            <a:fld id="{677A2CBA-E486-4DC8-8696-C7854B0A28FD}" type="slidenum">
              <a:rPr lang="zh-CN" altLang="en-US" smtClean="0"/>
              <a:t>29</a:t>
            </a:fld>
            <a:endParaRPr lang="zh-CN" altLang="en-US"/>
          </a:p>
        </p:txBody>
      </p:sp>
    </p:spTree>
    <p:extLst>
      <p:ext uri="{BB962C8B-B14F-4D97-AF65-F5344CB8AC3E}">
        <p14:creationId xmlns:p14="http://schemas.microsoft.com/office/powerpoint/2010/main" val="333577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这篇论文提出了一种多动作深度强化学习算法解决</a:t>
            </a:r>
            <a:r>
              <a:rPr lang="en-US" altLang="zh-CN" dirty="0"/>
              <a:t>FJSP</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78485-E62C-6325-82D2-4956CCBF60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2CE6BB-A403-EF66-D182-A41A09A2DDC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93E84A8-1202-D870-D743-64CC47769EA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在没有 </a:t>
            </a:r>
            <a:r>
              <a:rPr lang="zh-CN" altLang="en-US" b="1" dirty="0"/>
              <a:t>协变量偏移</a:t>
            </a:r>
            <a:r>
              <a:rPr lang="zh-CN" altLang="en-US" dirty="0"/>
              <a:t>（</a:t>
            </a:r>
            <a:r>
              <a:rPr lang="en-US" altLang="zh-CN" dirty="0"/>
              <a:t>covariate shift</a:t>
            </a:r>
            <a:r>
              <a:rPr lang="zh-CN" altLang="en-US" dirty="0"/>
              <a:t>，即源域和目标域的输入分布一致）时，视觉分类器 </a:t>
            </a:r>
            <a:r>
              <a:rPr lang="en-US" altLang="zh-CN" dirty="0"/>
              <a:t>f</a:t>
            </a:r>
            <a:r>
              <a:rPr lang="zh-CN" altLang="en-US" dirty="0"/>
              <a:t>的训练过程通过</a:t>
            </a:r>
            <a:r>
              <a:rPr lang="zh-CN" altLang="en-US" b="1" dirty="0"/>
              <a:t>最小化分类损失 </a:t>
            </a:r>
            <a:r>
              <a:rPr lang="en-US" altLang="zh-CN" b="1" dirty="0"/>
              <a:t>LC(f) </a:t>
            </a:r>
            <a:r>
              <a:rPr lang="zh-CN" altLang="en-US" dirty="0"/>
              <a:t>来进行</a:t>
            </a:r>
            <a:r>
              <a:rPr lang="en-US" altLang="zh-CN" dirty="0"/>
              <a:t>. E[⋅] </a:t>
            </a:r>
            <a:r>
              <a:rPr lang="zh-CN" altLang="en-US" dirty="0"/>
              <a:t>表示统计期望。</a:t>
            </a:r>
            <a:r>
              <a:rPr lang="en-US" altLang="zh-CN" dirty="0"/>
              <a:t>ℓ </a:t>
            </a:r>
            <a:r>
              <a:rPr lang="zh-CN" altLang="en-US" dirty="0"/>
              <a:t>是损失函数，通常用于衡量模型预测与实际标签之间的误差。比如在多分类问题中，可以使用</a:t>
            </a:r>
            <a:r>
              <a:rPr lang="zh-CN" altLang="en-US" b="1" dirty="0"/>
              <a:t>分类交叉熵损失</a:t>
            </a:r>
            <a:r>
              <a:rPr lang="zh-CN" altLang="en-US" dirty="0"/>
              <a:t>（</a:t>
            </a:r>
            <a:r>
              <a:rPr lang="en-US" altLang="zh-CN" dirty="0"/>
              <a:t>categorical cross-entropy loss)</a:t>
            </a: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f </a:t>
            </a:r>
            <a:r>
              <a:rPr lang="zh-CN" altLang="en-US" dirty="0"/>
              <a:t>可以表示为两个函数的复合。</a:t>
            </a:r>
            <a:r>
              <a:rPr lang="en-US" altLang="zh-CN" dirty="0"/>
              <a:t>g</a:t>
            </a:r>
            <a:r>
              <a:rPr lang="zh-CN" altLang="en-US" dirty="0"/>
              <a:t>是一个从输入空间 </a:t>
            </a:r>
            <a:r>
              <a:rPr lang="en-US" altLang="zh-CN" dirty="0"/>
              <a:t>X</a:t>
            </a:r>
            <a:r>
              <a:rPr lang="zh-CN" altLang="en-US" dirty="0"/>
              <a:t>到特征空间 </a:t>
            </a:r>
            <a:r>
              <a:rPr lang="en-US" altLang="zh-CN" dirty="0"/>
              <a:t>Z</a:t>
            </a:r>
            <a:r>
              <a:rPr lang="zh-CN" altLang="en-US" dirty="0"/>
              <a:t>的嵌入函数，负责将输入数据转换为特征表示。</a:t>
            </a:r>
            <a:r>
              <a:rPr lang="en-US" altLang="zh-CN" dirty="0"/>
              <a:t>h</a:t>
            </a:r>
            <a:r>
              <a:rPr lang="zh-CN" altLang="en-US" dirty="0"/>
              <a:t>是一个分类器函数，负责从特征空间预测输出类别 </a:t>
            </a:r>
            <a:r>
              <a:rPr lang="en-US" altLang="zh-CN" dirty="0"/>
              <a:t>Y</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领域自适应问题的目标是找到</a:t>
            </a:r>
            <a:r>
              <a:rPr lang="zh-CN" altLang="en-US" b="1" dirty="0"/>
              <a:t>最优的</a:t>
            </a:r>
            <a:r>
              <a:rPr lang="en-US" altLang="zh-CN" b="1" dirty="0" err="1"/>
              <a:t>g_t</a:t>
            </a:r>
            <a:r>
              <a:rPr lang="zh-CN" altLang="en-US" b="1" dirty="0"/>
              <a:t>和</a:t>
            </a:r>
            <a:r>
              <a:rPr lang="en-US" altLang="zh-CN" b="1" dirty="0" err="1"/>
              <a:t>h_t</a:t>
            </a:r>
            <a:r>
              <a:rPr lang="zh-CN" altLang="en-US" b="1" dirty="0"/>
              <a:t>，</a:t>
            </a:r>
            <a:r>
              <a:rPr lang="zh-CN" altLang="en-US" dirty="0"/>
              <a:t>即在有限数据约束下，使模型在目标域上表现最佳的特征映射和分类器。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在无监督领域自适应（</a:t>
            </a:r>
            <a:r>
              <a:rPr lang="en-US" altLang="zh-CN" dirty="0"/>
              <a:t>UDA</a:t>
            </a:r>
            <a:r>
              <a:rPr lang="zh-CN" altLang="en-US" dirty="0"/>
              <a:t>）中，假设</a:t>
            </a:r>
            <a:r>
              <a:rPr lang="zh-CN" altLang="en-US" b="1" dirty="0"/>
              <a:t>目标域 </a:t>
            </a:r>
            <a:r>
              <a:rPr lang="en-US" altLang="zh-CN" b="1" dirty="0" err="1"/>
              <a:t>D_t</a:t>
            </a:r>
            <a:r>
              <a:rPr lang="en-US" altLang="zh-CN" b="1" dirty="0"/>
              <a:t>​ </a:t>
            </a:r>
            <a:r>
              <a:rPr lang="zh-CN" altLang="en-US" b="1" dirty="0"/>
              <a:t>没有标签</a:t>
            </a:r>
            <a:r>
              <a:rPr lang="zh-CN" altLang="en-US" dirty="0"/>
              <a:t>。因此，典型的做法是源域和目标域共享相同的嵌入函数 </a:t>
            </a:r>
            <a:r>
              <a:rPr lang="en-US" altLang="zh-CN" dirty="0"/>
              <a:t>g</a:t>
            </a:r>
            <a:r>
              <a:rPr lang="zh-CN" altLang="en-US" dirty="0"/>
              <a:t>。这样我们只需最小化源域上的分类损失</a:t>
            </a:r>
            <a:r>
              <a:rPr lang="en-US" altLang="zh-CN" dirty="0"/>
              <a:t>L_C(f)</a:t>
            </a:r>
            <a:r>
              <a:rPr lang="zh-CN" altLang="en-US" dirty="0"/>
              <a:t>，而 </a:t>
            </a:r>
            <a:r>
              <a:rPr lang="en-US" altLang="zh-CN" dirty="0"/>
              <a:t>g</a:t>
            </a:r>
            <a:r>
              <a:rPr lang="zh-CN" altLang="en-US" dirty="0"/>
              <a:t>同时还需要最小化一个特定的</a:t>
            </a:r>
            <a:r>
              <a:rPr lang="zh-CN" altLang="en-US" b="1" dirty="0"/>
              <a:t>对齐损失</a:t>
            </a:r>
            <a:r>
              <a:rPr lang="en-US" altLang="zh-CN" b="1" dirty="0" err="1"/>
              <a:t>Lca</a:t>
            </a:r>
            <a:r>
              <a:rPr lang="zh-CN" altLang="en-US" dirty="0"/>
              <a:t>。</a:t>
            </a:r>
            <a:r>
              <a:rPr lang="en-US" altLang="zh-CN" b="1" dirty="0"/>
              <a:t>d</a:t>
            </a:r>
            <a:r>
              <a:rPr lang="zh-CN" altLang="en-US" dirty="0"/>
              <a:t> 是一种用于度量分布之间距离的度量函数。</a:t>
            </a:r>
            <a:r>
              <a:rPr lang="en-US" altLang="zh-CN" dirty="0"/>
              <a:t>p</a:t>
            </a:r>
            <a:r>
              <a:rPr lang="zh-CN" altLang="en-US" dirty="0"/>
              <a:t>分别是源域和目标域样本通过 </a:t>
            </a:r>
            <a:r>
              <a:rPr lang="en-US" altLang="zh-CN" dirty="0"/>
              <a:t>g</a:t>
            </a:r>
            <a:r>
              <a:rPr lang="zh-CN" altLang="en-US" dirty="0"/>
              <a:t>映射到特征空间 </a:t>
            </a:r>
            <a:r>
              <a:rPr lang="en-US" altLang="zh-CN" dirty="0"/>
              <a:t>Z</a:t>
            </a:r>
            <a:r>
              <a:rPr lang="zh-CN" altLang="en-US" dirty="0"/>
              <a:t>后的分布。该损失的目的是使源域和目标域在特征空间中的分布尽可能一致（即</a:t>
            </a:r>
            <a:r>
              <a:rPr lang="zh-CN" altLang="en-US" b="1" dirty="0"/>
              <a:t>对齐</a:t>
            </a:r>
            <a:r>
              <a:rPr lang="zh-CN" altLang="en-US" dirty="0"/>
              <a:t>）。通过最小化这个损失，源域和目标域的特征分布会变得相似，从而消除领域间的差异。理想情况下，模型无法区分一个特征是来自源域还是目标域。对齐损失也被称为</a:t>
            </a:r>
            <a:r>
              <a:rPr lang="zh-CN" altLang="en-US" b="1" dirty="0"/>
              <a:t>混淆对齐损失</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d</a:t>
            </a:r>
            <a:r>
              <a:rPr lang="zh-CN" altLang="en-US" dirty="0"/>
              <a:t>，一个常见的选择是 </a:t>
            </a:r>
            <a:r>
              <a:rPr lang="zh-CN" altLang="en-US" b="1" dirty="0"/>
              <a:t>最大平均差异（</a:t>
            </a:r>
            <a:r>
              <a:rPr lang="en-US" altLang="zh-CN" b="1" dirty="0"/>
              <a:t>Maximum Mean Discrepancy, MMD</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领域不变性假设</a:t>
            </a:r>
            <a:r>
              <a:rPr lang="zh-CN" altLang="en-US" dirty="0"/>
              <a:t>：在特征空间 </a:t>
            </a:r>
            <a:r>
              <a:rPr lang="en-US" altLang="zh-CN" dirty="0"/>
              <a:t>Z</a:t>
            </a:r>
            <a:r>
              <a:rPr lang="zh-CN" altLang="en-US" dirty="0"/>
              <a:t>中，假设特征是</a:t>
            </a:r>
            <a:r>
              <a:rPr lang="zh-CN" altLang="en-US" b="1" dirty="0"/>
              <a:t>领域不变的</a:t>
            </a:r>
            <a:r>
              <a:rPr lang="zh-CN" altLang="en-US" dirty="0"/>
              <a:t>，即源域和目标域的特征在对齐后分布相同。因此，无监督领域自适应方法通常假设源域和目标域共享相同的分类器：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SDA</a:t>
            </a:r>
            <a:r>
              <a:rPr lang="zh-CN" altLang="en-US" dirty="0"/>
              <a:t>方法通过引入 </a:t>
            </a:r>
            <a:r>
              <a:rPr lang="zh-CN" altLang="en-US" b="1" dirty="0"/>
              <a:t>语义对齐损失（</a:t>
            </a:r>
            <a:r>
              <a:rPr lang="en-US" altLang="zh-CN" b="1" dirty="0"/>
              <a:t>Semantic Alignment Loss</a:t>
            </a:r>
            <a:r>
              <a:rPr lang="zh-CN" altLang="en-US" b="1" dirty="0"/>
              <a:t>）（公式</a:t>
            </a:r>
            <a:r>
              <a:rPr lang="en-US" altLang="zh-CN" b="1" dirty="0"/>
              <a:t>3</a:t>
            </a:r>
            <a:r>
              <a:rPr lang="zh-CN" altLang="en-US" b="1" dirty="0"/>
              <a:t>）</a:t>
            </a:r>
            <a:r>
              <a:rPr lang="zh-CN" altLang="en-US" dirty="0"/>
              <a:t>鼓励来自不同域但属于相同类别的样本在嵌入空间中靠近 </a:t>
            </a:r>
            <a:r>
              <a:rPr lang="en-US" altLang="zh-CN" dirty="0"/>
              <a:t>.C</a:t>
            </a:r>
            <a:r>
              <a:rPr lang="zh-CN" altLang="en-US" dirty="0"/>
              <a:t>是类别数量，</a:t>
            </a:r>
            <a:r>
              <a:rPr lang="en-US" altLang="zh-CN" dirty="0"/>
              <a:t>X</a:t>
            </a:r>
            <a:r>
              <a:rPr lang="zh-CN" altLang="en-US" dirty="0"/>
              <a:t>分布是源域和目标域中属于类别</a:t>
            </a:r>
            <a:r>
              <a:rPr lang="en-US" altLang="zh-CN" dirty="0"/>
              <a:t>a</a:t>
            </a:r>
            <a:r>
              <a:rPr lang="zh-CN" altLang="en-US" dirty="0"/>
              <a:t>的样本。</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除了对齐相同类别的样本之外，还需要确保不同类别的样本被最大化分离。为了实现类别分离，作者提出了 </a:t>
            </a:r>
            <a:r>
              <a:rPr lang="zh-CN" altLang="en-US" b="1" dirty="0"/>
              <a:t>分离损失（</a:t>
            </a:r>
            <a:r>
              <a:rPr lang="en-US" altLang="zh-CN" b="1" dirty="0"/>
              <a:t>Separation Loss</a:t>
            </a:r>
            <a:r>
              <a:rPr lang="zh-CN" altLang="en-US" b="1" dirty="0"/>
              <a:t>）</a:t>
            </a:r>
            <a:r>
              <a:rPr lang="zh-CN" altLang="en-US" dirty="0"/>
              <a:t>，用公式（</a:t>
            </a:r>
            <a:r>
              <a:rPr lang="en-US" altLang="zh-CN" dirty="0"/>
              <a:t>4</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k </a:t>
            </a:r>
            <a:r>
              <a:rPr lang="zh-CN" altLang="en-US" dirty="0"/>
              <a:t>是衡量分布之间相似性的度量。分离损失的目的是</a:t>
            </a:r>
            <a:r>
              <a:rPr lang="zh-CN" altLang="en-US" b="1" dirty="0"/>
              <a:t>最大化不同类别样本的距离</a:t>
            </a:r>
            <a:r>
              <a:rPr lang="zh-CN" altLang="en-US" dirty="0"/>
              <a:t>，确保它们在特征空间中被清晰分开</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作者提出了一个新的综合损失函数，称为 </a:t>
            </a:r>
            <a:r>
              <a:rPr lang="zh-CN" altLang="en-US" b="1" dirty="0"/>
              <a:t>分类与对比语义对齐损失（</a:t>
            </a:r>
            <a:r>
              <a:rPr lang="en-US" altLang="zh-CN" b="1" dirty="0"/>
              <a:t>Classification and Contrastive Semantic Alignment Loss, CCSA</a:t>
            </a:r>
            <a:r>
              <a:rPr lang="zh-CN" altLang="en-US" b="1" dirty="0"/>
              <a:t>）</a:t>
            </a:r>
            <a:r>
              <a:rPr lang="zh-CN" altLang="en-US" dirty="0"/>
              <a:t>，结合了三种损失。</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由于目标域的数据较少，作者提出在训练好分类器 </a:t>
            </a:r>
            <a:r>
              <a:rPr lang="en-US" altLang="zh-CN" dirty="0"/>
              <a:t>h </a:t>
            </a:r>
            <a:r>
              <a:rPr lang="zh-CN" altLang="en-US" dirty="0"/>
              <a:t>后，可以使用目标域的少量样本通过微调（</a:t>
            </a:r>
            <a:r>
              <a:rPr lang="en-US" altLang="zh-CN" dirty="0"/>
              <a:t>fine-tuning</a:t>
            </a:r>
            <a:r>
              <a:rPr lang="zh-CN" altLang="en-US" dirty="0"/>
              <a:t>）来进一步优化目标域的性能。公式（</a:t>
            </a:r>
            <a:r>
              <a:rPr lang="en-US" altLang="zh-CN" dirty="0"/>
              <a:t>6</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20424A8-0D62-8238-7138-03F4172F7BDD}"/>
              </a:ext>
            </a:extLst>
          </p:cNvPr>
          <p:cNvSpPr>
            <a:spLocks noGrp="1"/>
          </p:cNvSpPr>
          <p:nvPr>
            <p:ph type="sldNum" sz="quarter" idx="10"/>
          </p:nvPr>
        </p:nvSpPr>
        <p:spPr/>
        <p:txBody>
          <a:bodyPr/>
          <a:lstStyle/>
          <a:p>
            <a:fld id="{677A2CBA-E486-4DC8-8696-C7854B0A28FD}" type="slidenum">
              <a:rPr lang="zh-CN" altLang="en-US" smtClean="0"/>
              <a:t>31</a:t>
            </a:fld>
            <a:endParaRPr lang="zh-CN" altLang="en-US"/>
          </a:p>
        </p:txBody>
      </p:sp>
    </p:spTree>
    <p:extLst>
      <p:ext uri="{BB962C8B-B14F-4D97-AF65-F5344CB8AC3E}">
        <p14:creationId xmlns:p14="http://schemas.microsoft.com/office/powerpoint/2010/main" val="2967638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DAF1C-B43F-DB1E-6E6E-5BE213C2B1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BBF43C-E7DC-811B-5AF5-B372F19E404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86AA9A4-33FA-90A8-E27A-7C8834552AE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在没有 </a:t>
            </a:r>
            <a:r>
              <a:rPr lang="zh-CN" altLang="en-US" b="1" dirty="0"/>
              <a:t>协变量偏移</a:t>
            </a:r>
            <a:r>
              <a:rPr lang="zh-CN" altLang="en-US" dirty="0"/>
              <a:t>（</a:t>
            </a:r>
            <a:r>
              <a:rPr lang="en-US" altLang="zh-CN" dirty="0"/>
              <a:t>covariate shift</a:t>
            </a:r>
            <a:r>
              <a:rPr lang="zh-CN" altLang="en-US" dirty="0"/>
              <a:t>，即源域和目标域的输入分布一致）时，视觉分类器 </a:t>
            </a:r>
            <a:r>
              <a:rPr lang="en-US" altLang="zh-CN" dirty="0"/>
              <a:t>f</a:t>
            </a:r>
            <a:r>
              <a:rPr lang="zh-CN" altLang="en-US" dirty="0"/>
              <a:t>的训练过程通过</a:t>
            </a:r>
            <a:r>
              <a:rPr lang="zh-CN" altLang="en-US" b="1" dirty="0"/>
              <a:t>最小化分类损失 </a:t>
            </a:r>
            <a:r>
              <a:rPr lang="en-US" altLang="zh-CN" b="1" dirty="0"/>
              <a:t>LC(f) </a:t>
            </a:r>
            <a:r>
              <a:rPr lang="zh-CN" altLang="en-US" dirty="0"/>
              <a:t>来进行</a:t>
            </a:r>
            <a:r>
              <a:rPr lang="en-US" altLang="zh-CN" dirty="0"/>
              <a:t>. E[⋅] </a:t>
            </a:r>
            <a:r>
              <a:rPr lang="zh-CN" altLang="en-US" dirty="0"/>
              <a:t>表示统计期望。</a:t>
            </a:r>
            <a:r>
              <a:rPr lang="en-US" altLang="zh-CN" dirty="0"/>
              <a:t>ℓ </a:t>
            </a:r>
            <a:r>
              <a:rPr lang="zh-CN" altLang="en-US" dirty="0"/>
              <a:t>是损失函数，通常用于衡量模型预测与实际标签之间的误差。比如在多分类问题中，可以使用</a:t>
            </a:r>
            <a:r>
              <a:rPr lang="zh-CN" altLang="en-US" b="1" dirty="0"/>
              <a:t>分类交叉熵损失</a:t>
            </a:r>
            <a:r>
              <a:rPr lang="zh-CN" altLang="en-US" dirty="0"/>
              <a:t>（</a:t>
            </a:r>
            <a:r>
              <a:rPr lang="en-US" altLang="zh-CN" dirty="0"/>
              <a:t>categorical cross-entropy loss)</a:t>
            </a: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f </a:t>
            </a:r>
            <a:r>
              <a:rPr lang="zh-CN" altLang="en-US" dirty="0"/>
              <a:t>可以表示为两个函数的复合。</a:t>
            </a:r>
            <a:r>
              <a:rPr lang="en-US" altLang="zh-CN" dirty="0"/>
              <a:t>g</a:t>
            </a:r>
            <a:r>
              <a:rPr lang="zh-CN" altLang="en-US" dirty="0"/>
              <a:t>是一个从输入空间 </a:t>
            </a:r>
            <a:r>
              <a:rPr lang="en-US" altLang="zh-CN" dirty="0"/>
              <a:t>X</a:t>
            </a:r>
            <a:r>
              <a:rPr lang="zh-CN" altLang="en-US" dirty="0"/>
              <a:t>到特征空间 </a:t>
            </a:r>
            <a:r>
              <a:rPr lang="en-US" altLang="zh-CN" dirty="0"/>
              <a:t>Z</a:t>
            </a:r>
            <a:r>
              <a:rPr lang="zh-CN" altLang="en-US" dirty="0"/>
              <a:t>的嵌入函数，负责将输入数据转换为特征表示。</a:t>
            </a:r>
            <a:r>
              <a:rPr lang="en-US" altLang="zh-CN" dirty="0"/>
              <a:t>h</a:t>
            </a:r>
            <a:r>
              <a:rPr lang="zh-CN" altLang="en-US" dirty="0"/>
              <a:t>是一个分类器函数，负责从特征空间预测输出类别 </a:t>
            </a:r>
            <a:r>
              <a:rPr lang="en-US" altLang="zh-CN" dirty="0"/>
              <a:t>Y</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领域自适应问题的目标是找到</a:t>
            </a:r>
            <a:r>
              <a:rPr lang="zh-CN" altLang="en-US" b="1" dirty="0"/>
              <a:t>最优的</a:t>
            </a:r>
            <a:r>
              <a:rPr lang="en-US" altLang="zh-CN" b="1" dirty="0" err="1"/>
              <a:t>g_t</a:t>
            </a:r>
            <a:r>
              <a:rPr lang="zh-CN" altLang="en-US" b="1" dirty="0"/>
              <a:t>和</a:t>
            </a:r>
            <a:r>
              <a:rPr lang="en-US" altLang="zh-CN" b="1" dirty="0" err="1"/>
              <a:t>h_t</a:t>
            </a:r>
            <a:r>
              <a:rPr lang="zh-CN" altLang="en-US" b="1" dirty="0"/>
              <a:t>，</a:t>
            </a:r>
            <a:r>
              <a:rPr lang="zh-CN" altLang="en-US" dirty="0"/>
              <a:t>即在有限数据约束下，使模型在目标域上表现最佳的特征映射和分类器。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在无监督领域自适应（</a:t>
            </a:r>
            <a:r>
              <a:rPr lang="en-US" altLang="zh-CN" dirty="0"/>
              <a:t>UDA</a:t>
            </a:r>
            <a:r>
              <a:rPr lang="zh-CN" altLang="en-US" dirty="0"/>
              <a:t>）中，假设</a:t>
            </a:r>
            <a:r>
              <a:rPr lang="zh-CN" altLang="en-US" b="1" dirty="0"/>
              <a:t>目标域 </a:t>
            </a:r>
            <a:r>
              <a:rPr lang="en-US" altLang="zh-CN" b="1" dirty="0" err="1"/>
              <a:t>D_t</a:t>
            </a:r>
            <a:r>
              <a:rPr lang="en-US" altLang="zh-CN" b="1" dirty="0"/>
              <a:t>​ </a:t>
            </a:r>
            <a:r>
              <a:rPr lang="zh-CN" altLang="en-US" b="1" dirty="0"/>
              <a:t>没有标签</a:t>
            </a:r>
            <a:r>
              <a:rPr lang="zh-CN" altLang="en-US" dirty="0"/>
              <a:t>。因此，典型的做法是源域和目标域共享相同的嵌入函数 </a:t>
            </a:r>
            <a:r>
              <a:rPr lang="en-US" altLang="zh-CN" dirty="0"/>
              <a:t>g</a:t>
            </a:r>
            <a:r>
              <a:rPr lang="zh-CN" altLang="en-US" dirty="0"/>
              <a:t>。这样我们只需最小化源域上的分类损失</a:t>
            </a:r>
            <a:r>
              <a:rPr lang="en-US" altLang="zh-CN" dirty="0"/>
              <a:t>L_C(f)</a:t>
            </a:r>
            <a:r>
              <a:rPr lang="zh-CN" altLang="en-US" dirty="0"/>
              <a:t>，而 </a:t>
            </a:r>
            <a:r>
              <a:rPr lang="en-US" altLang="zh-CN" dirty="0"/>
              <a:t>g</a:t>
            </a:r>
            <a:r>
              <a:rPr lang="zh-CN" altLang="en-US" dirty="0"/>
              <a:t>同时还需要最小化一个特定的</a:t>
            </a:r>
            <a:r>
              <a:rPr lang="zh-CN" altLang="en-US" b="1" dirty="0"/>
              <a:t>对齐损失</a:t>
            </a:r>
            <a:r>
              <a:rPr lang="en-US" altLang="zh-CN" b="1" dirty="0" err="1"/>
              <a:t>Lca</a:t>
            </a:r>
            <a:r>
              <a:rPr lang="zh-CN" altLang="en-US" dirty="0"/>
              <a:t>。</a:t>
            </a:r>
            <a:r>
              <a:rPr lang="en-US" altLang="zh-CN" b="1" dirty="0"/>
              <a:t>d</a:t>
            </a:r>
            <a:r>
              <a:rPr lang="zh-CN" altLang="en-US" dirty="0"/>
              <a:t> 是一种用于度量分布之间距离的度量函数。</a:t>
            </a:r>
            <a:r>
              <a:rPr lang="en-US" altLang="zh-CN" dirty="0"/>
              <a:t>p</a:t>
            </a:r>
            <a:r>
              <a:rPr lang="zh-CN" altLang="en-US" dirty="0"/>
              <a:t>分别是源域和目标域样本通过 </a:t>
            </a:r>
            <a:r>
              <a:rPr lang="en-US" altLang="zh-CN" dirty="0"/>
              <a:t>g</a:t>
            </a:r>
            <a:r>
              <a:rPr lang="zh-CN" altLang="en-US" dirty="0"/>
              <a:t>映射到特征空间 </a:t>
            </a:r>
            <a:r>
              <a:rPr lang="en-US" altLang="zh-CN" dirty="0"/>
              <a:t>Z</a:t>
            </a:r>
            <a:r>
              <a:rPr lang="zh-CN" altLang="en-US" dirty="0"/>
              <a:t>后的分布。该损失的目的是使源域和目标域在特征空间中的分布尽可能一致（即</a:t>
            </a:r>
            <a:r>
              <a:rPr lang="zh-CN" altLang="en-US" b="1" dirty="0"/>
              <a:t>对齐</a:t>
            </a:r>
            <a:r>
              <a:rPr lang="zh-CN" altLang="en-US" dirty="0"/>
              <a:t>）。通过最小化这个损失，源域和目标域的特征分布会变得相似，从而消除领域间的差异。理想情况下，模型无法区分一个特征是来自源域还是目标域。对齐损失也被称为</a:t>
            </a:r>
            <a:r>
              <a:rPr lang="zh-CN" altLang="en-US" b="1" dirty="0"/>
              <a:t>混淆对齐损失</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d</a:t>
            </a:r>
            <a:r>
              <a:rPr lang="zh-CN" altLang="en-US" dirty="0"/>
              <a:t>，一个常见的选择是 </a:t>
            </a:r>
            <a:r>
              <a:rPr lang="zh-CN" altLang="en-US" b="1" dirty="0"/>
              <a:t>最大平均差异（</a:t>
            </a:r>
            <a:r>
              <a:rPr lang="en-US" altLang="zh-CN" b="1" dirty="0"/>
              <a:t>Maximum Mean Discrepancy, MMD</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领域不变性假设</a:t>
            </a:r>
            <a:r>
              <a:rPr lang="zh-CN" altLang="en-US" dirty="0"/>
              <a:t>：在特征空间 </a:t>
            </a:r>
            <a:r>
              <a:rPr lang="en-US" altLang="zh-CN" dirty="0"/>
              <a:t>Z</a:t>
            </a:r>
            <a:r>
              <a:rPr lang="zh-CN" altLang="en-US" dirty="0"/>
              <a:t>中，假设特征是</a:t>
            </a:r>
            <a:r>
              <a:rPr lang="zh-CN" altLang="en-US" b="1" dirty="0"/>
              <a:t>领域不变的</a:t>
            </a:r>
            <a:r>
              <a:rPr lang="zh-CN" altLang="en-US" dirty="0"/>
              <a:t>，即源域和目标域的特征在对齐后分布相同。因此，无监督领域自适应方法通常假设源域和目标域共享相同的分类器：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SDA</a:t>
            </a:r>
            <a:r>
              <a:rPr lang="zh-CN" altLang="en-US" dirty="0"/>
              <a:t>方法通过引入 </a:t>
            </a:r>
            <a:r>
              <a:rPr lang="zh-CN" altLang="en-US" b="1" dirty="0"/>
              <a:t>语义对齐损失（</a:t>
            </a:r>
            <a:r>
              <a:rPr lang="en-US" altLang="zh-CN" b="1" dirty="0"/>
              <a:t>Semantic Alignment Loss</a:t>
            </a:r>
            <a:r>
              <a:rPr lang="zh-CN" altLang="en-US" b="1" dirty="0"/>
              <a:t>）（公式</a:t>
            </a:r>
            <a:r>
              <a:rPr lang="en-US" altLang="zh-CN" b="1" dirty="0"/>
              <a:t>3</a:t>
            </a:r>
            <a:r>
              <a:rPr lang="zh-CN" altLang="en-US" b="1" dirty="0"/>
              <a:t>）</a:t>
            </a:r>
            <a:r>
              <a:rPr lang="zh-CN" altLang="en-US" dirty="0"/>
              <a:t>鼓励来自不同域但属于相同类别的样本在嵌入空间中靠近 </a:t>
            </a:r>
            <a:r>
              <a:rPr lang="en-US" altLang="zh-CN" dirty="0"/>
              <a:t>.C</a:t>
            </a:r>
            <a:r>
              <a:rPr lang="zh-CN" altLang="en-US" dirty="0"/>
              <a:t>是类别数量，</a:t>
            </a:r>
            <a:r>
              <a:rPr lang="en-US" altLang="zh-CN" dirty="0"/>
              <a:t>X</a:t>
            </a:r>
            <a:r>
              <a:rPr lang="zh-CN" altLang="en-US" dirty="0"/>
              <a:t>分布是源域和目标域中属于类别</a:t>
            </a:r>
            <a:r>
              <a:rPr lang="en-US" altLang="zh-CN" dirty="0"/>
              <a:t>a</a:t>
            </a:r>
            <a:r>
              <a:rPr lang="zh-CN" altLang="en-US" dirty="0"/>
              <a:t>的样本。</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除了对齐相同类别的样本之外，还需要确保不同类别的样本被最大化分离。为了实现类别分离，作者提出了 </a:t>
            </a:r>
            <a:r>
              <a:rPr lang="zh-CN" altLang="en-US" b="1" dirty="0"/>
              <a:t>分离损失（</a:t>
            </a:r>
            <a:r>
              <a:rPr lang="en-US" altLang="zh-CN" b="1" dirty="0"/>
              <a:t>Separation Loss</a:t>
            </a:r>
            <a:r>
              <a:rPr lang="zh-CN" altLang="en-US" b="1" dirty="0"/>
              <a:t>）</a:t>
            </a:r>
            <a:r>
              <a:rPr lang="zh-CN" altLang="en-US" dirty="0"/>
              <a:t>，用公式（</a:t>
            </a:r>
            <a:r>
              <a:rPr lang="en-US" altLang="zh-CN" dirty="0"/>
              <a:t>4</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k </a:t>
            </a:r>
            <a:r>
              <a:rPr lang="zh-CN" altLang="en-US" dirty="0"/>
              <a:t>是衡量分布之间相似性的度量。分离损失的目的是</a:t>
            </a:r>
            <a:r>
              <a:rPr lang="zh-CN" altLang="en-US" b="1" dirty="0"/>
              <a:t>最大化不同类别样本的距离</a:t>
            </a:r>
            <a:r>
              <a:rPr lang="zh-CN" altLang="en-US" dirty="0"/>
              <a:t>，确保它们在特征空间中被清晰分开</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作者提出了一个新的综合损失函数，称为 </a:t>
            </a:r>
            <a:r>
              <a:rPr lang="zh-CN" altLang="en-US" b="1" dirty="0"/>
              <a:t>分类与对比语义对齐损失（</a:t>
            </a:r>
            <a:r>
              <a:rPr lang="en-US" altLang="zh-CN" b="1" dirty="0"/>
              <a:t>Classification and Contrastive Semantic Alignment Loss, CCSA</a:t>
            </a:r>
            <a:r>
              <a:rPr lang="zh-CN" altLang="en-US" b="1" dirty="0"/>
              <a:t>）</a:t>
            </a:r>
            <a:r>
              <a:rPr lang="zh-CN" altLang="en-US" dirty="0"/>
              <a:t>，结合了三种损失。</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由于目标域的数据较少，作者提出在训练好分类器 </a:t>
            </a:r>
            <a:r>
              <a:rPr lang="en-US" altLang="zh-CN" dirty="0"/>
              <a:t>h </a:t>
            </a:r>
            <a:r>
              <a:rPr lang="zh-CN" altLang="en-US" dirty="0"/>
              <a:t>后，可以使用目标域的少量样本通过微调（</a:t>
            </a:r>
            <a:r>
              <a:rPr lang="en-US" altLang="zh-CN" dirty="0"/>
              <a:t>fine-tuning</a:t>
            </a:r>
            <a:r>
              <a:rPr lang="zh-CN" altLang="en-US" dirty="0"/>
              <a:t>）来进一步优化目标域的性能。公式（</a:t>
            </a:r>
            <a:r>
              <a:rPr lang="en-US" altLang="zh-CN" dirty="0"/>
              <a:t>6</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753A6BA-71CB-6E15-8BD9-3E38BC44D1A3}"/>
              </a:ext>
            </a:extLst>
          </p:cNvPr>
          <p:cNvSpPr>
            <a:spLocks noGrp="1"/>
          </p:cNvSpPr>
          <p:nvPr>
            <p:ph type="sldNum" sz="quarter" idx="10"/>
          </p:nvPr>
        </p:nvSpPr>
        <p:spPr/>
        <p:txBody>
          <a:bodyPr/>
          <a:lstStyle/>
          <a:p>
            <a:fld id="{677A2CBA-E486-4DC8-8696-C7854B0A28FD}" type="slidenum">
              <a:rPr lang="zh-CN" altLang="en-US" smtClean="0"/>
              <a:t>32</a:t>
            </a:fld>
            <a:endParaRPr lang="zh-CN" altLang="en-US"/>
          </a:p>
        </p:txBody>
      </p:sp>
    </p:spTree>
    <p:extLst>
      <p:ext uri="{BB962C8B-B14F-4D97-AF65-F5344CB8AC3E}">
        <p14:creationId xmlns:p14="http://schemas.microsoft.com/office/powerpoint/2010/main" val="3169287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24BC4-174C-328B-E230-792C18DCD8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771B36-6A41-2287-3974-0464B29B025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BA122F5-E3EE-8F3F-A44A-92DDE339573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在没有 </a:t>
            </a:r>
            <a:r>
              <a:rPr lang="zh-CN" altLang="en-US" b="1" dirty="0"/>
              <a:t>协变量偏移</a:t>
            </a:r>
            <a:r>
              <a:rPr lang="zh-CN" altLang="en-US" dirty="0"/>
              <a:t>（</a:t>
            </a:r>
            <a:r>
              <a:rPr lang="en-US" altLang="zh-CN" dirty="0"/>
              <a:t>covariate shift</a:t>
            </a:r>
            <a:r>
              <a:rPr lang="zh-CN" altLang="en-US" dirty="0"/>
              <a:t>，即源域和目标域的输入分布一致）时，视觉分类器 </a:t>
            </a:r>
            <a:r>
              <a:rPr lang="en-US" altLang="zh-CN" dirty="0"/>
              <a:t>f</a:t>
            </a:r>
            <a:r>
              <a:rPr lang="zh-CN" altLang="en-US" dirty="0"/>
              <a:t>的训练过程通过</a:t>
            </a:r>
            <a:r>
              <a:rPr lang="zh-CN" altLang="en-US" b="1" dirty="0"/>
              <a:t>最小化分类损失 </a:t>
            </a:r>
            <a:r>
              <a:rPr lang="en-US" altLang="zh-CN" b="1" dirty="0"/>
              <a:t>LC(f) </a:t>
            </a:r>
            <a:r>
              <a:rPr lang="zh-CN" altLang="en-US" dirty="0"/>
              <a:t>来进行</a:t>
            </a:r>
            <a:r>
              <a:rPr lang="en-US" altLang="zh-CN" dirty="0"/>
              <a:t>. E[⋅] </a:t>
            </a:r>
            <a:r>
              <a:rPr lang="zh-CN" altLang="en-US" dirty="0"/>
              <a:t>表示统计期望。</a:t>
            </a:r>
            <a:r>
              <a:rPr lang="en-US" altLang="zh-CN" dirty="0"/>
              <a:t>ℓ </a:t>
            </a:r>
            <a:r>
              <a:rPr lang="zh-CN" altLang="en-US" dirty="0"/>
              <a:t>是损失函数，通常用于衡量模型预测与实际标签之间的误差。比如在多分类问题中，可以使用</a:t>
            </a:r>
            <a:r>
              <a:rPr lang="zh-CN" altLang="en-US" b="1" dirty="0"/>
              <a:t>分类交叉熵损失</a:t>
            </a:r>
            <a:r>
              <a:rPr lang="zh-CN" altLang="en-US" dirty="0"/>
              <a:t>（</a:t>
            </a:r>
            <a:r>
              <a:rPr lang="en-US" altLang="zh-CN" dirty="0"/>
              <a:t>categorical cross-entropy loss)</a:t>
            </a: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f </a:t>
            </a:r>
            <a:r>
              <a:rPr lang="zh-CN" altLang="en-US" dirty="0"/>
              <a:t>可以表示为两个函数的复合。</a:t>
            </a:r>
            <a:r>
              <a:rPr lang="en-US" altLang="zh-CN" dirty="0"/>
              <a:t>g</a:t>
            </a:r>
            <a:r>
              <a:rPr lang="zh-CN" altLang="en-US" dirty="0"/>
              <a:t>是一个从输入空间 </a:t>
            </a:r>
            <a:r>
              <a:rPr lang="en-US" altLang="zh-CN" dirty="0"/>
              <a:t>X</a:t>
            </a:r>
            <a:r>
              <a:rPr lang="zh-CN" altLang="en-US" dirty="0"/>
              <a:t>到特征空间 </a:t>
            </a:r>
            <a:r>
              <a:rPr lang="en-US" altLang="zh-CN" dirty="0"/>
              <a:t>Z</a:t>
            </a:r>
            <a:r>
              <a:rPr lang="zh-CN" altLang="en-US" dirty="0"/>
              <a:t>的嵌入函数，负责将输入数据转换为特征表示。</a:t>
            </a:r>
            <a:r>
              <a:rPr lang="en-US" altLang="zh-CN" dirty="0"/>
              <a:t>h</a:t>
            </a:r>
            <a:r>
              <a:rPr lang="zh-CN" altLang="en-US" dirty="0"/>
              <a:t>是一个分类器函数，负责从特征空间预测输出类别 </a:t>
            </a:r>
            <a:r>
              <a:rPr lang="en-US" altLang="zh-CN" dirty="0"/>
              <a:t>Y</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领域自适应问题的目标是找到</a:t>
            </a:r>
            <a:r>
              <a:rPr lang="zh-CN" altLang="en-US" b="1" dirty="0"/>
              <a:t>最优的</a:t>
            </a:r>
            <a:r>
              <a:rPr lang="en-US" altLang="zh-CN" b="1" dirty="0" err="1"/>
              <a:t>g_t</a:t>
            </a:r>
            <a:r>
              <a:rPr lang="zh-CN" altLang="en-US" b="1" dirty="0"/>
              <a:t>和</a:t>
            </a:r>
            <a:r>
              <a:rPr lang="en-US" altLang="zh-CN" b="1" dirty="0" err="1"/>
              <a:t>h_t</a:t>
            </a:r>
            <a:r>
              <a:rPr lang="zh-CN" altLang="en-US" b="1" dirty="0"/>
              <a:t>，</a:t>
            </a:r>
            <a:r>
              <a:rPr lang="zh-CN" altLang="en-US" dirty="0"/>
              <a:t>即在有限数据约束下，使模型在目标域上表现最佳的特征映射和分类器。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在无监督领域自适应（</a:t>
            </a:r>
            <a:r>
              <a:rPr lang="en-US" altLang="zh-CN" dirty="0"/>
              <a:t>UDA</a:t>
            </a:r>
            <a:r>
              <a:rPr lang="zh-CN" altLang="en-US" dirty="0"/>
              <a:t>）中，假设</a:t>
            </a:r>
            <a:r>
              <a:rPr lang="zh-CN" altLang="en-US" b="1" dirty="0"/>
              <a:t>目标域 </a:t>
            </a:r>
            <a:r>
              <a:rPr lang="en-US" altLang="zh-CN" b="1" dirty="0" err="1"/>
              <a:t>D_t</a:t>
            </a:r>
            <a:r>
              <a:rPr lang="en-US" altLang="zh-CN" b="1" dirty="0"/>
              <a:t>​ </a:t>
            </a:r>
            <a:r>
              <a:rPr lang="zh-CN" altLang="en-US" b="1" dirty="0"/>
              <a:t>没有标签</a:t>
            </a:r>
            <a:r>
              <a:rPr lang="zh-CN" altLang="en-US" dirty="0"/>
              <a:t>。因此，典型的做法是源域和目标域共享相同的嵌入函数 </a:t>
            </a:r>
            <a:r>
              <a:rPr lang="en-US" altLang="zh-CN" dirty="0"/>
              <a:t>g</a:t>
            </a:r>
            <a:r>
              <a:rPr lang="zh-CN" altLang="en-US" dirty="0"/>
              <a:t>。这样我们只需最小化源域上的分类损失</a:t>
            </a:r>
            <a:r>
              <a:rPr lang="en-US" altLang="zh-CN" dirty="0"/>
              <a:t>L_C(f)</a:t>
            </a:r>
            <a:r>
              <a:rPr lang="zh-CN" altLang="en-US" dirty="0"/>
              <a:t>，而 </a:t>
            </a:r>
            <a:r>
              <a:rPr lang="en-US" altLang="zh-CN" dirty="0"/>
              <a:t>g</a:t>
            </a:r>
            <a:r>
              <a:rPr lang="zh-CN" altLang="en-US" dirty="0"/>
              <a:t>同时还需要最小化一个特定的</a:t>
            </a:r>
            <a:r>
              <a:rPr lang="zh-CN" altLang="en-US" b="1" dirty="0"/>
              <a:t>对齐损失</a:t>
            </a:r>
            <a:r>
              <a:rPr lang="en-US" altLang="zh-CN" b="1" dirty="0" err="1"/>
              <a:t>Lca</a:t>
            </a:r>
            <a:r>
              <a:rPr lang="zh-CN" altLang="en-US" dirty="0"/>
              <a:t>。</a:t>
            </a:r>
            <a:r>
              <a:rPr lang="en-US" altLang="zh-CN" b="1" dirty="0"/>
              <a:t>d</a:t>
            </a:r>
            <a:r>
              <a:rPr lang="zh-CN" altLang="en-US" dirty="0"/>
              <a:t> 是一种用于度量分布之间距离的度量函数。</a:t>
            </a:r>
            <a:r>
              <a:rPr lang="en-US" altLang="zh-CN" dirty="0"/>
              <a:t>p</a:t>
            </a:r>
            <a:r>
              <a:rPr lang="zh-CN" altLang="en-US" dirty="0"/>
              <a:t>分别是源域和目标域样本通过 </a:t>
            </a:r>
            <a:r>
              <a:rPr lang="en-US" altLang="zh-CN" dirty="0"/>
              <a:t>g</a:t>
            </a:r>
            <a:r>
              <a:rPr lang="zh-CN" altLang="en-US" dirty="0"/>
              <a:t>映射到特征空间 </a:t>
            </a:r>
            <a:r>
              <a:rPr lang="en-US" altLang="zh-CN" dirty="0"/>
              <a:t>Z</a:t>
            </a:r>
            <a:r>
              <a:rPr lang="zh-CN" altLang="en-US" dirty="0"/>
              <a:t>后的分布。该损失的目的是使源域和目标域在特征空间中的分布尽可能一致（即</a:t>
            </a:r>
            <a:r>
              <a:rPr lang="zh-CN" altLang="en-US" b="1" dirty="0"/>
              <a:t>对齐</a:t>
            </a:r>
            <a:r>
              <a:rPr lang="zh-CN" altLang="en-US" dirty="0"/>
              <a:t>）。通过最小化这个损失，源域和目标域的特征分布会变得相似，从而消除领域间的差异。理想情况下，模型无法区分一个特征是来自源域还是目标域。对齐损失也被称为</a:t>
            </a:r>
            <a:r>
              <a:rPr lang="zh-CN" altLang="en-US" b="1" dirty="0"/>
              <a:t>混淆对齐损失</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d</a:t>
            </a:r>
            <a:r>
              <a:rPr lang="zh-CN" altLang="en-US" dirty="0"/>
              <a:t>，一个常见的选择是 </a:t>
            </a:r>
            <a:r>
              <a:rPr lang="zh-CN" altLang="en-US" b="1" dirty="0"/>
              <a:t>最大平均差异（</a:t>
            </a:r>
            <a:r>
              <a:rPr lang="en-US" altLang="zh-CN" b="1" dirty="0"/>
              <a:t>Maximum Mean Discrepancy, MMD</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领域不变性假设</a:t>
            </a:r>
            <a:r>
              <a:rPr lang="zh-CN" altLang="en-US" dirty="0"/>
              <a:t>：在特征空间 </a:t>
            </a:r>
            <a:r>
              <a:rPr lang="en-US" altLang="zh-CN" dirty="0"/>
              <a:t>Z</a:t>
            </a:r>
            <a:r>
              <a:rPr lang="zh-CN" altLang="en-US" dirty="0"/>
              <a:t>中，假设特征是</a:t>
            </a:r>
            <a:r>
              <a:rPr lang="zh-CN" altLang="en-US" b="1" dirty="0"/>
              <a:t>领域不变的</a:t>
            </a:r>
            <a:r>
              <a:rPr lang="zh-CN" altLang="en-US" dirty="0"/>
              <a:t>，即源域和目标域的特征在对齐后分布相同。因此，无监督领域自适应方法通常假设源域和目标域共享相同的分类器：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SDA</a:t>
            </a:r>
            <a:r>
              <a:rPr lang="zh-CN" altLang="en-US" dirty="0"/>
              <a:t>方法通过引入 </a:t>
            </a:r>
            <a:r>
              <a:rPr lang="zh-CN" altLang="en-US" b="1" dirty="0"/>
              <a:t>语义对齐损失（</a:t>
            </a:r>
            <a:r>
              <a:rPr lang="en-US" altLang="zh-CN" b="1" dirty="0"/>
              <a:t>Semantic Alignment Loss</a:t>
            </a:r>
            <a:r>
              <a:rPr lang="zh-CN" altLang="en-US" b="1" dirty="0"/>
              <a:t>）（公式</a:t>
            </a:r>
            <a:r>
              <a:rPr lang="en-US" altLang="zh-CN" b="1" dirty="0"/>
              <a:t>3</a:t>
            </a:r>
            <a:r>
              <a:rPr lang="zh-CN" altLang="en-US" b="1" dirty="0"/>
              <a:t>）</a:t>
            </a:r>
            <a:r>
              <a:rPr lang="zh-CN" altLang="en-US" dirty="0"/>
              <a:t>鼓励来自不同域但属于相同类别的样本在嵌入空间中靠近 </a:t>
            </a:r>
            <a:r>
              <a:rPr lang="en-US" altLang="zh-CN" dirty="0"/>
              <a:t>.C</a:t>
            </a:r>
            <a:r>
              <a:rPr lang="zh-CN" altLang="en-US" dirty="0"/>
              <a:t>是类别数量，</a:t>
            </a:r>
            <a:r>
              <a:rPr lang="en-US" altLang="zh-CN" dirty="0"/>
              <a:t>X</a:t>
            </a:r>
            <a:r>
              <a:rPr lang="zh-CN" altLang="en-US" dirty="0"/>
              <a:t>分布是源域和目标域中属于类别</a:t>
            </a:r>
            <a:r>
              <a:rPr lang="en-US" altLang="zh-CN" dirty="0"/>
              <a:t>a</a:t>
            </a:r>
            <a:r>
              <a:rPr lang="zh-CN" altLang="en-US" dirty="0"/>
              <a:t>的样本。</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除了对齐相同类别的样本之外，还需要确保不同类别的样本被最大化分离。为了实现类别分离，作者提出了 </a:t>
            </a:r>
            <a:r>
              <a:rPr lang="zh-CN" altLang="en-US" b="1" dirty="0"/>
              <a:t>分离损失（</a:t>
            </a:r>
            <a:r>
              <a:rPr lang="en-US" altLang="zh-CN" b="1" dirty="0"/>
              <a:t>Separation Loss</a:t>
            </a:r>
            <a:r>
              <a:rPr lang="zh-CN" altLang="en-US" b="1" dirty="0"/>
              <a:t>）</a:t>
            </a:r>
            <a:r>
              <a:rPr lang="zh-CN" altLang="en-US" dirty="0"/>
              <a:t>，用公式（</a:t>
            </a:r>
            <a:r>
              <a:rPr lang="en-US" altLang="zh-CN" dirty="0"/>
              <a:t>4</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k </a:t>
            </a:r>
            <a:r>
              <a:rPr lang="zh-CN" altLang="en-US" dirty="0"/>
              <a:t>是衡量分布之间相似性的度量。分离损失的目的是</a:t>
            </a:r>
            <a:r>
              <a:rPr lang="zh-CN" altLang="en-US" b="1" dirty="0"/>
              <a:t>最大化不同类别样本的距离</a:t>
            </a:r>
            <a:r>
              <a:rPr lang="zh-CN" altLang="en-US" dirty="0"/>
              <a:t>，确保它们在特征空间中被清晰分开</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作者提出了一个新的综合损失函数，称为 </a:t>
            </a:r>
            <a:r>
              <a:rPr lang="zh-CN" altLang="en-US" b="1" dirty="0"/>
              <a:t>分类与对比语义对齐损失（</a:t>
            </a:r>
            <a:r>
              <a:rPr lang="en-US" altLang="zh-CN" b="1" dirty="0"/>
              <a:t>Classification and Contrastive Semantic Alignment Loss, CCSA</a:t>
            </a:r>
            <a:r>
              <a:rPr lang="zh-CN" altLang="en-US" b="1" dirty="0"/>
              <a:t>）</a:t>
            </a:r>
            <a:r>
              <a:rPr lang="zh-CN" altLang="en-US" dirty="0"/>
              <a:t>，结合了三种损失。</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由于目标域的数据较少，作者提出在训练好分类器 </a:t>
            </a:r>
            <a:r>
              <a:rPr lang="en-US" altLang="zh-CN" dirty="0"/>
              <a:t>h </a:t>
            </a:r>
            <a:r>
              <a:rPr lang="zh-CN" altLang="en-US" dirty="0"/>
              <a:t>后，可以使用目标域的少量样本通过微调（</a:t>
            </a:r>
            <a:r>
              <a:rPr lang="en-US" altLang="zh-CN" dirty="0"/>
              <a:t>fine-tuning</a:t>
            </a:r>
            <a:r>
              <a:rPr lang="zh-CN" altLang="en-US" dirty="0"/>
              <a:t>）来进一步优化目标域的性能。公式（</a:t>
            </a:r>
            <a:r>
              <a:rPr lang="en-US" altLang="zh-CN" dirty="0"/>
              <a:t>6</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333CD2C-F5C6-8D74-9410-737E8EFFBDE8}"/>
              </a:ext>
            </a:extLst>
          </p:cNvPr>
          <p:cNvSpPr>
            <a:spLocks noGrp="1"/>
          </p:cNvSpPr>
          <p:nvPr>
            <p:ph type="sldNum" sz="quarter" idx="10"/>
          </p:nvPr>
        </p:nvSpPr>
        <p:spPr/>
        <p:txBody>
          <a:bodyPr/>
          <a:lstStyle/>
          <a:p>
            <a:fld id="{677A2CBA-E486-4DC8-8696-C7854B0A28FD}" type="slidenum">
              <a:rPr lang="zh-CN" altLang="en-US" smtClean="0"/>
              <a:t>33</a:t>
            </a:fld>
            <a:endParaRPr lang="zh-CN" altLang="en-US"/>
          </a:p>
        </p:txBody>
      </p:sp>
    </p:spTree>
    <p:extLst>
      <p:ext uri="{BB962C8B-B14F-4D97-AF65-F5344CB8AC3E}">
        <p14:creationId xmlns:p14="http://schemas.microsoft.com/office/powerpoint/2010/main" val="4007435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542C-DCF8-2C32-0447-08E7DD3CDC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F795B4-E37B-5207-7BAF-297D03048F5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2865A8F-0D2B-B15C-3B4E-2BA0907B295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在没有 </a:t>
            </a:r>
            <a:r>
              <a:rPr lang="zh-CN" altLang="en-US" b="1" dirty="0"/>
              <a:t>协变量偏移</a:t>
            </a:r>
            <a:r>
              <a:rPr lang="zh-CN" altLang="en-US" dirty="0"/>
              <a:t>（</a:t>
            </a:r>
            <a:r>
              <a:rPr lang="en-US" altLang="zh-CN" dirty="0"/>
              <a:t>covariate shift</a:t>
            </a:r>
            <a:r>
              <a:rPr lang="zh-CN" altLang="en-US" dirty="0"/>
              <a:t>，即源域和目标域的输入分布一致）时，视觉分类器 </a:t>
            </a:r>
            <a:r>
              <a:rPr lang="en-US" altLang="zh-CN" dirty="0"/>
              <a:t>f</a:t>
            </a:r>
            <a:r>
              <a:rPr lang="zh-CN" altLang="en-US" dirty="0"/>
              <a:t>的训练过程通过</a:t>
            </a:r>
            <a:r>
              <a:rPr lang="zh-CN" altLang="en-US" b="1" dirty="0"/>
              <a:t>最小化分类损失 </a:t>
            </a:r>
            <a:r>
              <a:rPr lang="en-US" altLang="zh-CN" b="1" dirty="0"/>
              <a:t>LC(f) </a:t>
            </a:r>
            <a:r>
              <a:rPr lang="zh-CN" altLang="en-US" dirty="0"/>
              <a:t>来进行</a:t>
            </a:r>
            <a:r>
              <a:rPr lang="en-US" altLang="zh-CN" dirty="0"/>
              <a:t>. E[⋅] </a:t>
            </a:r>
            <a:r>
              <a:rPr lang="zh-CN" altLang="en-US" dirty="0"/>
              <a:t>表示统计期望。</a:t>
            </a:r>
            <a:r>
              <a:rPr lang="en-US" altLang="zh-CN" dirty="0"/>
              <a:t>ℓ </a:t>
            </a:r>
            <a:r>
              <a:rPr lang="zh-CN" altLang="en-US" dirty="0"/>
              <a:t>是损失函数，通常用于衡量模型预测与实际标签之间的误差。比如在多分类问题中，可以使用</a:t>
            </a:r>
            <a:r>
              <a:rPr lang="zh-CN" altLang="en-US" b="1" dirty="0"/>
              <a:t>分类交叉熵损失</a:t>
            </a:r>
            <a:r>
              <a:rPr lang="zh-CN" altLang="en-US" dirty="0"/>
              <a:t>（</a:t>
            </a:r>
            <a:r>
              <a:rPr lang="en-US" altLang="zh-CN" dirty="0"/>
              <a:t>categorical cross-entropy loss)</a:t>
            </a: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f </a:t>
            </a:r>
            <a:r>
              <a:rPr lang="zh-CN" altLang="en-US" dirty="0"/>
              <a:t>可以表示为两个函数的复合。</a:t>
            </a:r>
            <a:r>
              <a:rPr lang="en-US" altLang="zh-CN" dirty="0"/>
              <a:t>g</a:t>
            </a:r>
            <a:r>
              <a:rPr lang="zh-CN" altLang="en-US" dirty="0"/>
              <a:t>是一个从输入空间 </a:t>
            </a:r>
            <a:r>
              <a:rPr lang="en-US" altLang="zh-CN" dirty="0"/>
              <a:t>X</a:t>
            </a:r>
            <a:r>
              <a:rPr lang="zh-CN" altLang="en-US" dirty="0"/>
              <a:t>到特征空间 </a:t>
            </a:r>
            <a:r>
              <a:rPr lang="en-US" altLang="zh-CN" dirty="0"/>
              <a:t>Z</a:t>
            </a:r>
            <a:r>
              <a:rPr lang="zh-CN" altLang="en-US" dirty="0"/>
              <a:t>的嵌入函数，负责将输入数据转换为特征表示。</a:t>
            </a:r>
            <a:r>
              <a:rPr lang="en-US" altLang="zh-CN" dirty="0"/>
              <a:t>h</a:t>
            </a:r>
            <a:r>
              <a:rPr lang="zh-CN" altLang="en-US" dirty="0"/>
              <a:t>是一个分类器函数，负责从特征空间预测输出类别 </a:t>
            </a:r>
            <a:r>
              <a:rPr lang="en-US" altLang="zh-CN" dirty="0"/>
              <a:t>Y</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领域自适应问题的目标是找到</a:t>
            </a:r>
            <a:r>
              <a:rPr lang="zh-CN" altLang="en-US" b="1" dirty="0"/>
              <a:t>最优的</a:t>
            </a:r>
            <a:r>
              <a:rPr lang="en-US" altLang="zh-CN" b="1" dirty="0" err="1"/>
              <a:t>g_t</a:t>
            </a:r>
            <a:r>
              <a:rPr lang="zh-CN" altLang="en-US" b="1" dirty="0"/>
              <a:t>和</a:t>
            </a:r>
            <a:r>
              <a:rPr lang="en-US" altLang="zh-CN" b="1" dirty="0" err="1"/>
              <a:t>h_t</a:t>
            </a:r>
            <a:r>
              <a:rPr lang="zh-CN" altLang="en-US" b="1" dirty="0"/>
              <a:t>，</a:t>
            </a:r>
            <a:r>
              <a:rPr lang="zh-CN" altLang="en-US" dirty="0"/>
              <a:t>即在有限数据约束下，使模型在目标域上表现最佳的特征映射和分类器。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在无监督领域自适应（</a:t>
            </a:r>
            <a:r>
              <a:rPr lang="en-US" altLang="zh-CN" dirty="0"/>
              <a:t>UDA</a:t>
            </a:r>
            <a:r>
              <a:rPr lang="zh-CN" altLang="en-US" dirty="0"/>
              <a:t>）中，假设</a:t>
            </a:r>
            <a:r>
              <a:rPr lang="zh-CN" altLang="en-US" b="1" dirty="0"/>
              <a:t>目标域 </a:t>
            </a:r>
            <a:r>
              <a:rPr lang="en-US" altLang="zh-CN" b="1" dirty="0" err="1"/>
              <a:t>D_t</a:t>
            </a:r>
            <a:r>
              <a:rPr lang="en-US" altLang="zh-CN" b="1" dirty="0"/>
              <a:t>​ </a:t>
            </a:r>
            <a:r>
              <a:rPr lang="zh-CN" altLang="en-US" b="1" dirty="0"/>
              <a:t>没有标签</a:t>
            </a:r>
            <a:r>
              <a:rPr lang="zh-CN" altLang="en-US" dirty="0"/>
              <a:t>。因此，典型的做法是源域和目标域共享相同的嵌入函数 </a:t>
            </a:r>
            <a:r>
              <a:rPr lang="en-US" altLang="zh-CN" dirty="0"/>
              <a:t>g</a:t>
            </a:r>
            <a:r>
              <a:rPr lang="zh-CN" altLang="en-US" dirty="0"/>
              <a:t>。这样我们只需最小化源域上的分类损失</a:t>
            </a:r>
            <a:r>
              <a:rPr lang="en-US" altLang="zh-CN" dirty="0"/>
              <a:t>L_C(f)</a:t>
            </a:r>
            <a:r>
              <a:rPr lang="zh-CN" altLang="en-US" dirty="0"/>
              <a:t>，而 </a:t>
            </a:r>
            <a:r>
              <a:rPr lang="en-US" altLang="zh-CN" dirty="0"/>
              <a:t>g</a:t>
            </a:r>
            <a:r>
              <a:rPr lang="zh-CN" altLang="en-US" dirty="0"/>
              <a:t>同时还需要最小化一个特定的</a:t>
            </a:r>
            <a:r>
              <a:rPr lang="zh-CN" altLang="en-US" b="1" dirty="0"/>
              <a:t>对齐损失</a:t>
            </a:r>
            <a:r>
              <a:rPr lang="en-US" altLang="zh-CN" b="1" dirty="0" err="1"/>
              <a:t>Lca</a:t>
            </a:r>
            <a:r>
              <a:rPr lang="zh-CN" altLang="en-US" dirty="0"/>
              <a:t>。</a:t>
            </a:r>
            <a:r>
              <a:rPr lang="en-US" altLang="zh-CN" b="1" dirty="0"/>
              <a:t>d</a:t>
            </a:r>
            <a:r>
              <a:rPr lang="zh-CN" altLang="en-US" dirty="0"/>
              <a:t> 是一种用于度量分布之间距离的度量函数。</a:t>
            </a:r>
            <a:r>
              <a:rPr lang="en-US" altLang="zh-CN" dirty="0"/>
              <a:t>p</a:t>
            </a:r>
            <a:r>
              <a:rPr lang="zh-CN" altLang="en-US" dirty="0"/>
              <a:t>分别是源域和目标域样本通过 </a:t>
            </a:r>
            <a:r>
              <a:rPr lang="en-US" altLang="zh-CN" dirty="0"/>
              <a:t>g</a:t>
            </a:r>
            <a:r>
              <a:rPr lang="zh-CN" altLang="en-US" dirty="0"/>
              <a:t>映射到特征空间 </a:t>
            </a:r>
            <a:r>
              <a:rPr lang="en-US" altLang="zh-CN" dirty="0"/>
              <a:t>Z</a:t>
            </a:r>
            <a:r>
              <a:rPr lang="zh-CN" altLang="en-US" dirty="0"/>
              <a:t>后的分布。该损失的目的是使源域和目标域在特征空间中的分布尽可能一致（即</a:t>
            </a:r>
            <a:r>
              <a:rPr lang="zh-CN" altLang="en-US" b="1" dirty="0"/>
              <a:t>对齐</a:t>
            </a:r>
            <a:r>
              <a:rPr lang="zh-CN" altLang="en-US" dirty="0"/>
              <a:t>）。通过最小化这个损失，源域和目标域的特征分布会变得相似，从而消除领域间的差异。理想情况下，模型无法区分一个特征是来自源域还是目标域。对齐损失也被称为</a:t>
            </a:r>
            <a:r>
              <a:rPr lang="zh-CN" altLang="en-US" b="1" dirty="0"/>
              <a:t>混淆对齐损失</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d</a:t>
            </a:r>
            <a:r>
              <a:rPr lang="zh-CN" altLang="en-US" dirty="0"/>
              <a:t>，一个常见的选择是 </a:t>
            </a:r>
            <a:r>
              <a:rPr lang="zh-CN" altLang="en-US" b="1" dirty="0"/>
              <a:t>最大平均差异（</a:t>
            </a:r>
            <a:r>
              <a:rPr lang="en-US" altLang="zh-CN" b="1" dirty="0"/>
              <a:t>Maximum Mean Discrepancy, MMD</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领域不变性假设</a:t>
            </a:r>
            <a:r>
              <a:rPr lang="zh-CN" altLang="en-US" dirty="0"/>
              <a:t>：在特征空间 </a:t>
            </a:r>
            <a:r>
              <a:rPr lang="en-US" altLang="zh-CN" dirty="0"/>
              <a:t>Z</a:t>
            </a:r>
            <a:r>
              <a:rPr lang="zh-CN" altLang="en-US" dirty="0"/>
              <a:t>中，假设特征是</a:t>
            </a:r>
            <a:r>
              <a:rPr lang="zh-CN" altLang="en-US" b="1" dirty="0"/>
              <a:t>领域不变的</a:t>
            </a:r>
            <a:r>
              <a:rPr lang="zh-CN" altLang="en-US" dirty="0"/>
              <a:t>，即源域和目标域的特征在对齐后分布相同。因此，无监督领域自适应方法通常假设源域和目标域共享相同的分类器：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SDA</a:t>
            </a:r>
            <a:r>
              <a:rPr lang="zh-CN" altLang="en-US" dirty="0"/>
              <a:t>方法通过引入 </a:t>
            </a:r>
            <a:r>
              <a:rPr lang="zh-CN" altLang="en-US" b="1" dirty="0"/>
              <a:t>语义对齐损失（</a:t>
            </a:r>
            <a:r>
              <a:rPr lang="en-US" altLang="zh-CN" b="1" dirty="0"/>
              <a:t>Semantic Alignment Loss</a:t>
            </a:r>
            <a:r>
              <a:rPr lang="zh-CN" altLang="en-US" b="1" dirty="0"/>
              <a:t>）（公式</a:t>
            </a:r>
            <a:r>
              <a:rPr lang="en-US" altLang="zh-CN" b="1" dirty="0"/>
              <a:t>3</a:t>
            </a:r>
            <a:r>
              <a:rPr lang="zh-CN" altLang="en-US" b="1" dirty="0"/>
              <a:t>）</a:t>
            </a:r>
            <a:r>
              <a:rPr lang="zh-CN" altLang="en-US" dirty="0"/>
              <a:t>鼓励来自不同域但属于相同类别的样本在嵌入空间中靠近 </a:t>
            </a:r>
            <a:r>
              <a:rPr lang="en-US" altLang="zh-CN" dirty="0"/>
              <a:t>.C</a:t>
            </a:r>
            <a:r>
              <a:rPr lang="zh-CN" altLang="en-US" dirty="0"/>
              <a:t>是类别数量，</a:t>
            </a:r>
            <a:r>
              <a:rPr lang="en-US" altLang="zh-CN" dirty="0"/>
              <a:t>X</a:t>
            </a:r>
            <a:r>
              <a:rPr lang="zh-CN" altLang="en-US" dirty="0"/>
              <a:t>分布是源域和目标域中属于类别</a:t>
            </a:r>
            <a:r>
              <a:rPr lang="en-US" altLang="zh-CN" dirty="0"/>
              <a:t>a</a:t>
            </a:r>
            <a:r>
              <a:rPr lang="zh-CN" altLang="en-US" dirty="0"/>
              <a:t>的样本。</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除了对齐相同类别的样本之外，还需要确保不同类别的样本被最大化分离。为了实现类别分离，作者提出了 </a:t>
            </a:r>
            <a:r>
              <a:rPr lang="zh-CN" altLang="en-US" b="1" dirty="0"/>
              <a:t>分离损失（</a:t>
            </a:r>
            <a:r>
              <a:rPr lang="en-US" altLang="zh-CN" b="1" dirty="0"/>
              <a:t>Separation Loss</a:t>
            </a:r>
            <a:r>
              <a:rPr lang="zh-CN" altLang="en-US" b="1" dirty="0"/>
              <a:t>）</a:t>
            </a:r>
            <a:r>
              <a:rPr lang="zh-CN" altLang="en-US" dirty="0"/>
              <a:t>，用公式（</a:t>
            </a:r>
            <a:r>
              <a:rPr lang="en-US" altLang="zh-CN" dirty="0"/>
              <a:t>4</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k </a:t>
            </a:r>
            <a:r>
              <a:rPr lang="zh-CN" altLang="en-US" dirty="0"/>
              <a:t>是衡量分布之间相似性的度量。分离损失的目的是</a:t>
            </a:r>
            <a:r>
              <a:rPr lang="zh-CN" altLang="en-US" b="1" dirty="0"/>
              <a:t>最大化不同类别样本的距离</a:t>
            </a:r>
            <a:r>
              <a:rPr lang="zh-CN" altLang="en-US" dirty="0"/>
              <a:t>，确保它们在特征空间中被清晰分开</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作者提出了一个新的综合损失函数，称为 </a:t>
            </a:r>
            <a:r>
              <a:rPr lang="zh-CN" altLang="en-US" b="1" dirty="0"/>
              <a:t>分类与对比语义对齐损失（</a:t>
            </a:r>
            <a:r>
              <a:rPr lang="en-US" altLang="zh-CN" b="1" dirty="0"/>
              <a:t>Classification and Contrastive Semantic Alignment Loss, CCSA</a:t>
            </a:r>
            <a:r>
              <a:rPr lang="zh-CN" altLang="en-US" b="1" dirty="0"/>
              <a:t>）</a:t>
            </a:r>
            <a:r>
              <a:rPr lang="zh-CN" altLang="en-US" dirty="0"/>
              <a:t>，结合了三种损失。</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由于目标域的数据较少，作者提出在训练好分类器 </a:t>
            </a:r>
            <a:r>
              <a:rPr lang="en-US" altLang="zh-CN" dirty="0"/>
              <a:t>h </a:t>
            </a:r>
            <a:r>
              <a:rPr lang="zh-CN" altLang="en-US" dirty="0"/>
              <a:t>后，可以使用目标域的少量样本通过微调（</a:t>
            </a:r>
            <a:r>
              <a:rPr lang="en-US" altLang="zh-CN" dirty="0"/>
              <a:t>fine-tuning</a:t>
            </a:r>
            <a:r>
              <a:rPr lang="zh-CN" altLang="en-US" dirty="0"/>
              <a:t>）来进一步优化目标域的性能。公式（</a:t>
            </a:r>
            <a:r>
              <a:rPr lang="en-US" altLang="zh-CN" dirty="0"/>
              <a:t>6</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FEB0BE6-8AC1-DA4F-8D29-8688FF71B989}"/>
              </a:ext>
            </a:extLst>
          </p:cNvPr>
          <p:cNvSpPr>
            <a:spLocks noGrp="1"/>
          </p:cNvSpPr>
          <p:nvPr>
            <p:ph type="sldNum" sz="quarter" idx="10"/>
          </p:nvPr>
        </p:nvSpPr>
        <p:spPr/>
        <p:txBody>
          <a:bodyPr/>
          <a:lstStyle/>
          <a:p>
            <a:fld id="{677A2CBA-E486-4DC8-8696-C7854B0A28FD}" type="slidenum">
              <a:rPr lang="zh-CN" altLang="en-US" smtClean="0"/>
              <a:t>34</a:t>
            </a:fld>
            <a:endParaRPr lang="zh-CN" altLang="en-US"/>
          </a:p>
        </p:txBody>
      </p:sp>
    </p:spTree>
    <p:extLst>
      <p:ext uri="{BB962C8B-B14F-4D97-AF65-F5344CB8AC3E}">
        <p14:creationId xmlns:p14="http://schemas.microsoft.com/office/powerpoint/2010/main" val="9317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2046-1711-4923-CFC9-286A5D7884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3586C8-DE25-5A51-A8D2-FFA4015EF70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949C8DC-4A53-203B-F0B7-01B0A981266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在没有 </a:t>
            </a:r>
            <a:r>
              <a:rPr lang="zh-CN" altLang="en-US" b="1" dirty="0"/>
              <a:t>协变量偏移</a:t>
            </a:r>
            <a:r>
              <a:rPr lang="zh-CN" altLang="en-US" dirty="0"/>
              <a:t>（</a:t>
            </a:r>
            <a:r>
              <a:rPr lang="en-US" altLang="zh-CN" dirty="0"/>
              <a:t>covariate shift</a:t>
            </a:r>
            <a:r>
              <a:rPr lang="zh-CN" altLang="en-US" dirty="0"/>
              <a:t>，即源域和目标域的输入分布一致）时，视觉分类器 </a:t>
            </a:r>
            <a:r>
              <a:rPr lang="en-US" altLang="zh-CN" dirty="0"/>
              <a:t>f</a:t>
            </a:r>
            <a:r>
              <a:rPr lang="zh-CN" altLang="en-US" dirty="0"/>
              <a:t>的训练过程通过</a:t>
            </a:r>
            <a:r>
              <a:rPr lang="zh-CN" altLang="en-US" b="1" dirty="0"/>
              <a:t>最小化分类损失 </a:t>
            </a:r>
            <a:r>
              <a:rPr lang="en-US" altLang="zh-CN" b="1" dirty="0"/>
              <a:t>LC(f) </a:t>
            </a:r>
            <a:r>
              <a:rPr lang="zh-CN" altLang="en-US" dirty="0"/>
              <a:t>来进行</a:t>
            </a:r>
            <a:r>
              <a:rPr lang="en-US" altLang="zh-CN" dirty="0"/>
              <a:t>. E[⋅] </a:t>
            </a:r>
            <a:r>
              <a:rPr lang="zh-CN" altLang="en-US" dirty="0"/>
              <a:t>表示统计期望。</a:t>
            </a:r>
            <a:r>
              <a:rPr lang="en-US" altLang="zh-CN" dirty="0"/>
              <a:t>ℓ </a:t>
            </a:r>
            <a:r>
              <a:rPr lang="zh-CN" altLang="en-US" dirty="0"/>
              <a:t>是损失函数，通常用于衡量模型预测与实际标签之间的误差。比如在多分类问题中，可以使用</a:t>
            </a:r>
            <a:r>
              <a:rPr lang="zh-CN" altLang="en-US" b="1" dirty="0"/>
              <a:t>分类交叉熵损失</a:t>
            </a:r>
            <a:r>
              <a:rPr lang="zh-CN" altLang="en-US" dirty="0"/>
              <a:t>（</a:t>
            </a:r>
            <a:r>
              <a:rPr lang="en-US" altLang="zh-CN" dirty="0"/>
              <a:t>categorical cross-entropy loss)</a:t>
            </a: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f </a:t>
            </a:r>
            <a:r>
              <a:rPr lang="zh-CN" altLang="en-US" dirty="0"/>
              <a:t>可以表示为两个函数的复合。</a:t>
            </a:r>
            <a:r>
              <a:rPr lang="en-US" altLang="zh-CN" dirty="0"/>
              <a:t>g</a:t>
            </a:r>
            <a:r>
              <a:rPr lang="zh-CN" altLang="en-US" dirty="0"/>
              <a:t>是一个从输入空间 </a:t>
            </a:r>
            <a:r>
              <a:rPr lang="en-US" altLang="zh-CN" dirty="0"/>
              <a:t>X</a:t>
            </a:r>
            <a:r>
              <a:rPr lang="zh-CN" altLang="en-US" dirty="0"/>
              <a:t>到特征空间 </a:t>
            </a:r>
            <a:r>
              <a:rPr lang="en-US" altLang="zh-CN" dirty="0"/>
              <a:t>Z</a:t>
            </a:r>
            <a:r>
              <a:rPr lang="zh-CN" altLang="en-US" dirty="0"/>
              <a:t>的嵌入函数，负责将输入数据转换为特征表示。</a:t>
            </a:r>
            <a:r>
              <a:rPr lang="en-US" altLang="zh-CN" dirty="0"/>
              <a:t>h</a:t>
            </a:r>
            <a:r>
              <a:rPr lang="zh-CN" altLang="en-US" dirty="0"/>
              <a:t>是一个分类器函数，负责从特征空间预测输出类别 </a:t>
            </a:r>
            <a:r>
              <a:rPr lang="en-US" altLang="zh-CN" dirty="0"/>
              <a:t>Y</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领域自适应问题的目标是找到</a:t>
            </a:r>
            <a:r>
              <a:rPr lang="zh-CN" altLang="en-US" b="1" dirty="0"/>
              <a:t>最优的</a:t>
            </a:r>
            <a:r>
              <a:rPr lang="en-US" altLang="zh-CN" b="1" dirty="0" err="1"/>
              <a:t>g_t</a:t>
            </a:r>
            <a:r>
              <a:rPr lang="zh-CN" altLang="en-US" b="1" dirty="0"/>
              <a:t>和</a:t>
            </a:r>
            <a:r>
              <a:rPr lang="en-US" altLang="zh-CN" b="1" dirty="0" err="1"/>
              <a:t>h_t</a:t>
            </a:r>
            <a:r>
              <a:rPr lang="zh-CN" altLang="en-US" b="1" dirty="0"/>
              <a:t>，</a:t>
            </a:r>
            <a:r>
              <a:rPr lang="zh-CN" altLang="en-US" dirty="0"/>
              <a:t>即在有限数据约束下，使模型在目标域上表现最佳的特征映射和分类器。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在无监督领域自适应（</a:t>
            </a:r>
            <a:r>
              <a:rPr lang="en-US" altLang="zh-CN" dirty="0"/>
              <a:t>UDA</a:t>
            </a:r>
            <a:r>
              <a:rPr lang="zh-CN" altLang="en-US" dirty="0"/>
              <a:t>）中，假设</a:t>
            </a:r>
            <a:r>
              <a:rPr lang="zh-CN" altLang="en-US" b="1" dirty="0"/>
              <a:t>目标域 </a:t>
            </a:r>
            <a:r>
              <a:rPr lang="en-US" altLang="zh-CN" b="1" dirty="0" err="1"/>
              <a:t>D_t</a:t>
            </a:r>
            <a:r>
              <a:rPr lang="en-US" altLang="zh-CN" b="1" dirty="0"/>
              <a:t>​ </a:t>
            </a:r>
            <a:r>
              <a:rPr lang="zh-CN" altLang="en-US" b="1" dirty="0"/>
              <a:t>没有标签</a:t>
            </a:r>
            <a:r>
              <a:rPr lang="zh-CN" altLang="en-US" dirty="0"/>
              <a:t>。因此，典型的做法是源域和目标域共享相同的嵌入函数 </a:t>
            </a:r>
            <a:r>
              <a:rPr lang="en-US" altLang="zh-CN" dirty="0"/>
              <a:t>g</a:t>
            </a:r>
            <a:r>
              <a:rPr lang="zh-CN" altLang="en-US" dirty="0"/>
              <a:t>。这样我们只需最小化源域上的分类损失</a:t>
            </a:r>
            <a:r>
              <a:rPr lang="en-US" altLang="zh-CN" dirty="0"/>
              <a:t>L_C(f)</a:t>
            </a:r>
            <a:r>
              <a:rPr lang="zh-CN" altLang="en-US" dirty="0"/>
              <a:t>，而 </a:t>
            </a:r>
            <a:r>
              <a:rPr lang="en-US" altLang="zh-CN" dirty="0"/>
              <a:t>g</a:t>
            </a:r>
            <a:r>
              <a:rPr lang="zh-CN" altLang="en-US" dirty="0"/>
              <a:t>同时还需要最小化一个特定的</a:t>
            </a:r>
            <a:r>
              <a:rPr lang="zh-CN" altLang="en-US" b="1" dirty="0"/>
              <a:t>对齐损失</a:t>
            </a:r>
            <a:r>
              <a:rPr lang="en-US" altLang="zh-CN" b="1" dirty="0" err="1"/>
              <a:t>Lca</a:t>
            </a:r>
            <a:r>
              <a:rPr lang="zh-CN" altLang="en-US" dirty="0"/>
              <a:t>。</a:t>
            </a:r>
            <a:r>
              <a:rPr lang="en-US" altLang="zh-CN" b="1" dirty="0"/>
              <a:t>d</a:t>
            </a:r>
            <a:r>
              <a:rPr lang="zh-CN" altLang="en-US" dirty="0"/>
              <a:t> 是一种用于度量分布之间距离的度量函数。</a:t>
            </a:r>
            <a:r>
              <a:rPr lang="en-US" altLang="zh-CN" dirty="0"/>
              <a:t>p</a:t>
            </a:r>
            <a:r>
              <a:rPr lang="zh-CN" altLang="en-US" dirty="0"/>
              <a:t>分别是源域和目标域样本通过 </a:t>
            </a:r>
            <a:r>
              <a:rPr lang="en-US" altLang="zh-CN" dirty="0"/>
              <a:t>g</a:t>
            </a:r>
            <a:r>
              <a:rPr lang="zh-CN" altLang="en-US" dirty="0"/>
              <a:t>映射到特征空间 </a:t>
            </a:r>
            <a:r>
              <a:rPr lang="en-US" altLang="zh-CN" dirty="0"/>
              <a:t>Z</a:t>
            </a:r>
            <a:r>
              <a:rPr lang="zh-CN" altLang="en-US" dirty="0"/>
              <a:t>后的分布。该损失的目的是使源域和目标域在特征空间中的分布尽可能一致（即</a:t>
            </a:r>
            <a:r>
              <a:rPr lang="zh-CN" altLang="en-US" b="1" dirty="0"/>
              <a:t>对齐</a:t>
            </a:r>
            <a:r>
              <a:rPr lang="zh-CN" altLang="en-US" dirty="0"/>
              <a:t>）。通过最小化这个损失，源域和目标域的特征分布会变得相似，从而消除领域间的差异。理想情况下，模型无法区分一个特征是来自源域还是目标域。对齐损失也被称为</a:t>
            </a:r>
            <a:r>
              <a:rPr lang="zh-CN" altLang="en-US" b="1" dirty="0"/>
              <a:t>混淆对齐损失</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d</a:t>
            </a:r>
            <a:r>
              <a:rPr lang="zh-CN" altLang="en-US" dirty="0"/>
              <a:t>，一个常见的选择是 </a:t>
            </a:r>
            <a:r>
              <a:rPr lang="zh-CN" altLang="en-US" b="1" dirty="0"/>
              <a:t>最大平均差异（</a:t>
            </a:r>
            <a:r>
              <a:rPr lang="en-US" altLang="zh-CN" b="1" dirty="0"/>
              <a:t>Maximum Mean Discrepancy, MMD</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领域不变性假设</a:t>
            </a:r>
            <a:r>
              <a:rPr lang="zh-CN" altLang="en-US" dirty="0"/>
              <a:t>：在特征空间 </a:t>
            </a:r>
            <a:r>
              <a:rPr lang="en-US" altLang="zh-CN" dirty="0"/>
              <a:t>Z</a:t>
            </a:r>
            <a:r>
              <a:rPr lang="zh-CN" altLang="en-US" dirty="0"/>
              <a:t>中，假设特征是</a:t>
            </a:r>
            <a:r>
              <a:rPr lang="zh-CN" altLang="en-US" b="1" dirty="0"/>
              <a:t>领域不变的</a:t>
            </a:r>
            <a:r>
              <a:rPr lang="zh-CN" altLang="en-US" dirty="0"/>
              <a:t>，即源域和目标域的特征在对齐后分布相同。因此，无监督领域自适应方法通常假设源域和目标域共享相同的分类器：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SDA</a:t>
            </a:r>
            <a:r>
              <a:rPr lang="zh-CN" altLang="en-US" dirty="0"/>
              <a:t>方法通过引入 </a:t>
            </a:r>
            <a:r>
              <a:rPr lang="zh-CN" altLang="en-US" b="1" dirty="0"/>
              <a:t>语义对齐损失（</a:t>
            </a:r>
            <a:r>
              <a:rPr lang="en-US" altLang="zh-CN" b="1" dirty="0"/>
              <a:t>Semantic Alignment Loss</a:t>
            </a:r>
            <a:r>
              <a:rPr lang="zh-CN" altLang="en-US" b="1" dirty="0"/>
              <a:t>）（公式</a:t>
            </a:r>
            <a:r>
              <a:rPr lang="en-US" altLang="zh-CN" b="1" dirty="0"/>
              <a:t>3</a:t>
            </a:r>
            <a:r>
              <a:rPr lang="zh-CN" altLang="en-US" b="1" dirty="0"/>
              <a:t>）</a:t>
            </a:r>
            <a:r>
              <a:rPr lang="zh-CN" altLang="en-US" dirty="0"/>
              <a:t>鼓励来自不同域但属于相同类别的样本在嵌入空间中靠近 </a:t>
            </a:r>
            <a:r>
              <a:rPr lang="en-US" altLang="zh-CN" dirty="0"/>
              <a:t>.C</a:t>
            </a:r>
            <a:r>
              <a:rPr lang="zh-CN" altLang="en-US" dirty="0"/>
              <a:t>是类别数量，</a:t>
            </a:r>
            <a:r>
              <a:rPr lang="en-US" altLang="zh-CN" dirty="0"/>
              <a:t>X</a:t>
            </a:r>
            <a:r>
              <a:rPr lang="zh-CN" altLang="en-US" dirty="0"/>
              <a:t>分布是源域和目标域中属于类别</a:t>
            </a:r>
            <a:r>
              <a:rPr lang="en-US" altLang="zh-CN" dirty="0"/>
              <a:t>a</a:t>
            </a:r>
            <a:r>
              <a:rPr lang="zh-CN" altLang="en-US" dirty="0"/>
              <a:t>的样本。</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除了对齐相同类别的样本之外，还需要确保不同类别的样本被最大化分离。为了实现类别分离，作者提出了 </a:t>
            </a:r>
            <a:r>
              <a:rPr lang="zh-CN" altLang="en-US" b="1" dirty="0"/>
              <a:t>分离损失（</a:t>
            </a:r>
            <a:r>
              <a:rPr lang="en-US" altLang="zh-CN" b="1" dirty="0"/>
              <a:t>Separation Loss</a:t>
            </a:r>
            <a:r>
              <a:rPr lang="zh-CN" altLang="en-US" b="1" dirty="0"/>
              <a:t>）</a:t>
            </a:r>
            <a:r>
              <a:rPr lang="zh-CN" altLang="en-US" dirty="0"/>
              <a:t>，用公式（</a:t>
            </a:r>
            <a:r>
              <a:rPr lang="en-US" altLang="zh-CN" dirty="0"/>
              <a:t>4</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k </a:t>
            </a:r>
            <a:r>
              <a:rPr lang="zh-CN" altLang="en-US" dirty="0"/>
              <a:t>是衡量分布之间相似性的度量。分离损失的目的是</a:t>
            </a:r>
            <a:r>
              <a:rPr lang="zh-CN" altLang="en-US" b="1" dirty="0"/>
              <a:t>最大化不同类别样本的距离</a:t>
            </a:r>
            <a:r>
              <a:rPr lang="zh-CN" altLang="en-US" dirty="0"/>
              <a:t>，确保它们在特征空间中被清晰分开</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作者提出了一个新的综合损失函数，称为 </a:t>
            </a:r>
            <a:r>
              <a:rPr lang="zh-CN" altLang="en-US" b="1" dirty="0"/>
              <a:t>分类与对比语义对齐损失（</a:t>
            </a:r>
            <a:r>
              <a:rPr lang="en-US" altLang="zh-CN" b="1" dirty="0"/>
              <a:t>Classification and Contrastive Semantic Alignment Loss, CCSA</a:t>
            </a:r>
            <a:r>
              <a:rPr lang="zh-CN" altLang="en-US" b="1" dirty="0"/>
              <a:t>）</a:t>
            </a:r>
            <a:r>
              <a:rPr lang="zh-CN" altLang="en-US" dirty="0"/>
              <a:t>，结合了三种损失。</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由于目标域的数据较少，作者提出在训练好分类器 </a:t>
            </a:r>
            <a:r>
              <a:rPr lang="en-US" altLang="zh-CN" dirty="0"/>
              <a:t>h </a:t>
            </a:r>
            <a:r>
              <a:rPr lang="zh-CN" altLang="en-US" dirty="0"/>
              <a:t>后，可以使用目标域的少量样本通过微调（</a:t>
            </a:r>
            <a:r>
              <a:rPr lang="en-US" altLang="zh-CN" dirty="0"/>
              <a:t>fine-tuning</a:t>
            </a:r>
            <a:r>
              <a:rPr lang="zh-CN" altLang="en-US" dirty="0"/>
              <a:t>）来进一步优化目标域的性能。公式（</a:t>
            </a:r>
            <a:r>
              <a:rPr lang="en-US" altLang="zh-CN" dirty="0"/>
              <a:t>6</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5B0A00D-2247-501C-0B8C-953F7718E884}"/>
              </a:ext>
            </a:extLst>
          </p:cNvPr>
          <p:cNvSpPr>
            <a:spLocks noGrp="1"/>
          </p:cNvSpPr>
          <p:nvPr>
            <p:ph type="sldNum" sz="quarter" idx="10"/>
          </p:nvPr>
        </p:nvSpPr>
        <p:spPr/>
        <p:txBody>
          <a:bodyPr/>
          <a:lstStyle/>
          <a:p>
            <a:fld id="{677A2CBA-E486-4DC8-8696-C7854B0A28FD}" type="slidenum">
              <a:rPr lang="zh-CN" altLang="en-US" smtClean="0"/>
              <a:t>35</a:t>
            </a:fld>
            <a:endParaRPr lang="zh-CN" altLang="en-US"/>
          </a:p>
        </p:txBody>
      </p:sp>
    </p:spTree>
    <p:extLst>
      <p:ext uri="{BB962C8B-B14F-4D97-AF65-F5344CB8AC3E}">
        <p14:creationId xmlns:p14="http://schemas.microsoft.com/office/powerpoint/2010/main" val="3981873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46131-1C46-4486-8020-09E0D76899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714B4A-7C28-FA9F-3C58-F536DFC6748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F387A42-91BE-AB50-9047-F93090CC380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在没有 </a:t>
            </a:r>
            <a:r>
              <a:rPr lang="zh-CN" altLang="en-US" b="1" dirty="0"/>
              <a:t>协变量偏移</a:t>
            </a:r>
            <a:r>
              <a:rPr lang="zh-CN" altLang="en-US" dirty="0"/>
              <a:t>（</a:t>
            </a:r>
            <a:r>
              <a:rPr lang="en-US" altLang="zh-CN" dirty="0"/>
              <a:t>covariate shift</a:t>
            </a:r>
            <a:r>
              <a:rPr lang="zh-CN" altLang="en-US" dirty="0"/>
              <a:t>，即源域和目标域的输入分布一致）时，视觉分类器 </a:t>
            </a:r>
            <a:r>
              <a:rPr lang="en-US" altLang="zh-CN" dirty="0"/>
              <a:t>f</a:t>
            </a:r>
            <a:r>
              <a:rPr lang="zh-CN" altLang="en-US" dirty="0"/>
              <a:t>的训练过程通过</a:t>
            </a:r>
            <a:r>
              <a:rPr lang="zh-CN" altLang="en-US" b="1" dirty="0"/>
              <a:t>最小化分类损失 </a:t>
            </a:r>
            <a:r>
              <a:rPr lang="en-US" altLang="zh-CN" b="1" dirty="0"/>
              <a:t>LC(f) </a:t>
            </a:r>
            <a:r>
              <a:rPr lang="zh-CN" altLang="en-US" dirty="0"/>
              <a:t>来进行</a:t>
            </a:r>
            <a:r>
              <a:rPr lang="en-US" altLang="zh-CN" dirty="0"/>
              <a:t>. E[⋅] </a:t>
            </a:r>
            <a:r>
              <a:rPr lang="zh-CN" altLang="en-US" dirty="0"/>
              <a:t>表示统计期望。</a:t>
            </a:r>
            <a:r>
              <a:rPr lang="en-US" altLang="zh-CN" dirty="0"/>
              <a:t>ℓ </a:t>
            </a:r>
            <a:r>
              <a:rPr lang="zh-CN" altLang="en-US" dirty="0"/>
              <a:t>是损失函数，通常用于衡量模型预测与实际标签之间的误差。比如在多分类问题中，可以使用</a:t>
            </a:r>
            <a:r>
              <a:rPr lang="zh-CN" altLang="en-US" b="1" dirty="0"/>
              <a:t>分类交叉熵损失</a:t>
            </a:r>
            <a:r>
              <a:rPr lang="zh-CN" altLang="en-US" dirty="0"/>
              <a:t>（</a:t>
            </a:r>
            <a:r>
              <a:rPr lang="en-US" altLang="zh-CN" dirty="0"/>
              <a:t>categorical cross-entropy loss)</a:t>
            </a: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f </a:t>
            </a:r>
            <a:r>
              <a:rPr lang="zh-CN" altLang="en-US" dirty="0"/>
              <a:t>可以表示为两个函数的复合。</a:t>
            </a:r>
            <a:r>
              <a:rPr lang="en-US" altLang="zh-CN" dirty="0"/>
              <a:t>g</a:t>
            </a:r>
            <a:r>
              <a:rPr lang="zh-CN" altLang="en-US" dirty="0"/>
              <a:t>是一个从输入空间 </a:t>
            </a:r>
            <a:r>
              <a:rPr lang="en-US" altLang="zh-CN" dirty="0"/>
              <a:t>X</a:t>
            </a:r>
            <a:r>
              <a:rPr lang="zh-CN" altLang="en-US" dirty="0"/>
              <a:t>到特征空间 </a:t>
            </a:r>
            <a:r>
              <a:rPr lang="en-US" altLang="zh-CN" dirty="0"/>
              <a:t>Z</a:t>
            </a:r>
            <a:r>
              <a:rPr lang="zh-CN" altLang="en-US" dirty="0"/>
              <a:t>的嵌入函数，负责将输入数据转换为特征表示。</a:t>
            </a:r>
            <a:r>
              <a:rPr lang="en-US" altLang="zh-CN" dirty="0"/>
              <a:t>h</a:t>
            </a:r>
            <a:r>
              <a:rPr lang="zh-CN" altLang="en-US" dirty="0"/>
              <a:t>是一个分类器函数，负责从特征空间预测输出类别 </a:t>
            </a:r>
            <a:r>
              <a:rPr lang="en-US" altLang="zh-CN" dirty="0"/>
              <a:t>Y</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领域自适应问题的目标是找到</a:t>
            </a:r>
            <a:r>
              <a:rPr lang="zh-CN" altLang="en-US" b="1" dirty="0"/>
              <a:t>最优的</a:t>
            </a:r>
            <a:r>
              <a:rPr lang="en-US" altLang="zh-CN" b="1" dirty="0" err="1"/>
              <a:t>g_t</a:t>
            </a:r>
            <a:r>
              <a:rPr lang="zh-CN" altLang="en-US" b="1" dirty="0"/>
              <a:t>和</a:t>
            </a:r>
            <a:r>
              <a:rPr lang="en-US" altLang="zh-CN" b="1" dirty="0" err="1"/>
              <a:t>h_t</a:t>
            </a:r>
            <a:r>
              <a:rPr lang="zh-CN" altLang="en-US" b="1" dirty="0"/>
              <a:t>，</a:t>
            </a:r>
            <a:r>
              <a:rPr lang="zh-CN" altLang="en-US" dirty="0"/>
              <a:t>即在有限数据约束下，使模型在目标域上表现最佳的特征映射和分类器。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在无监督领域自适应（</a:t>
            </a:r>
            <a:r>
              <a:rPr lang="en-US" altLang="zh-CN" dirty="0"/>
              <a:t>UDA</a:t>
            </a:r>
            <a:r>
              <a:rPr lang="zh-CN" altLang="en-US" dirty="0"/>
              <a:t>）中，假设</a:t>
            </a:r>
            <a:r>
              <a:rPr lang="zh-CN" altLang="en-US" b="1" dirty="0"/>
              <a:t>目标域 </a:t>
            </a:r>
            <a:r>
              <a:rPr lang="en-US" altLang="zh-CN" b="1" dirty="0" err="1"/>
              <a:t>D_t</a:t>
            </a:r>
            <a:r>
              <a:rPr lang="en-US" altLang="zh-CN" b="1" dirty="0"/>
              <a:t>​ </a:t>
            </a:r>
            <a:r>
              <a:rPr lang="zh-CN" altLang="en-US" b="1" dirty="0"/>
              <a:t>没有标签</a:t>
            </a:r>
            <a:r>
              <a:rPr lang="zh-CN" altLang="en-US" dirty="0"/>
              <a:t>。因此，典型的做法是源域和目标域共享相同的嵌入函数 </a:t>
            </a:r>
            <a:r>
              <a:rPr lang="en-US" altLang="zh-CN" dirty="0"/>
              <a:t>g</a:t>
            </a:r>
            <a:r>
              <a:rPr lang="zh-CN" altLang="en-US" dirty="0"/>
              <a:t>。这样我们只需最小化源域上的分类损失</a:t>
            </a:r>
            <a:r>
              <a:rPr lang="en-US" altLang="zh-CN" dirty="0"/>
              <a:t>L_C(f)</a:t>
            </a:r>
            <a:r>
              <a:rPr lang="zh-CN" altLang="en-US" dirty="0"/>
              <a:t>，而 </a:t>
            </a:r>
            <a:r>
              <a:rPr lang="en-US" altLang="zh-CN" dirty="0"/>
              <a:t>g</a:t>
            </a:r>
            <a:r>
              <a:rPr lang="zh-CN" altLang="en-US" dirty="0"/>
              <a:t>同时还需要最小化一个特定的</a:t>
            </a:r>
            <a:r>
              <a:rPr lang="zh-CN" altLang="en-US" b="1" dirty="0"/>
              <a:t>对齐损失</a:t>
            </a:r>
            <a:r>
              <a:rPr lang="en-US" altLang="zh-CN" b="1" dirty="0" err="1"/>
              <a:t>Lca</a:t>
            </a:r>
            <a:r>
              <a:rPr lang="zh-CN" altLang="en-US" dirty="0"/>
              <a:t>。</a:t>
            </a:r>
            <a:r>
              <a:rPr lang="en-US" altLang="zh-CN" b="1" dirty="0"/>
              <a:t>d</a:t>
            </a:r>
            <a:r>
              <a:rPr lang="zh-CN" altLang="en-US" dirty="0"/>
              <a:t> 是一种用于度量分布之间距离的度量函数。</a:t>
            </a:r>
            <a:r>
              <a:rPr lang="en-US" altLang="zh-CN" dirty="0"/>
              <a:t>p</a:t>
            </a:r>
            <a:r>
              <a:rPr lang="zh-CN" altLang="en-US" dirty="0"/>
              <a:t>分别是源域和目标域样本通过 </a:t>
            </a:r>
            <a:r>
              <a:rPr lang="en-US" altLang="zh-CN" dirty="0"/>
              <a:t>g</a:t>
            </a:r>
            <a:r>
              <a:rPr lang="zh-CN" altLang="en-US" dirty="0"/>
              <a:t>映射到特征空间 </a:t>
            </a:r>
            <a:r>
              <a:rPr lang="en-US" altLang="zh-CN" dirty="0"/>
              <a:t>Z</a:t>
            </a:r>
            <a:r>
              <a:rPr lang="zh-CN" altLang="en-US" dirty="0"/>
              <a:t>后的分布。该损失的目的是使源域和目标域在特征空间中的分布尽可能一致（即</a:t>
            </a:r>
            <a:r>
              <a:rPr lang="zh-CN" altLang="en-US" b="1" dirty="0"/>
              <a:t>对齐</a:t>
            </a:r>
            <a:r>
              <a:rPr lang="zh-CN" altLang="en-US" dirty="0"/>
              <a:t>）。通过最小化这个损失，源域和目标域的特征分布会变得相似，从而消除领域间的差异。理想情况下，模型无法区分一个特征是来自源域还是目标域。对齐损失也被称为</a:t>
            </a:r>
            <a:r>
              <a:rPr lang="zh-CN" altLang="en-US" b="1" dirty="0"/>
              <a:t>混淆对齐损失</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d</a:t>
            </a:r>
            <a:r>
              <a:rPr lang="zh-CN" altLang="en-US" dirty="0"/>
              <a:t>，一个常见的选择是 </a:t>
            </a:r>
            <a:r>
              <a:rPr lang="zh-CN" altLang="en-US" b="1" dirty="0"/>
              <a:t>最大平均差异（</a:t>
            </a:r>
            <a:r>
              <a:rPr lang="en-US" altLang="zh-CN" b="1" dirty="0"/>
              <a:t>Maximum Mean Discrepancy, MMD</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领域不变性假设</a:t>
            </a:r>
            <a:r>
              <a:rPr lang="zh-CN" altLang="en-US" dirty="0"/>
              <a:t>：在特征空间 </a:t>
            </a:r>
            <a:r>
              <a:rPr lang="en-US" altLang="zh-CN" dirty="0"/>
              <a:t>Z</a:t>
            </a:r>
            <a:r>
              <a:rPr lang="zh-CN" altLang="en-US" dirty="0"/>
              <a:t>中，假设特征是</a:t>
            </a:r>
            <a:r>
              <a:rPr lang="zh-CN" altLang="en-US" b="1" dirty="0"/>
              <a:t>领域不变的</a:t>
            </a:r>
            <a:r>
              <a:rPr lang="zh-CN" altLang="en-US" dirty="0"/>
              <a:t>，即源域和目标域的特征在对齐后分布相同。因此，无监督领域自适应方法通常假设源域和目标域共享相同的分类器：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SDA</a:t>
            </a:r>
            <a:r>
              <a:rPr lang="zh-CN" altLang="en-US" dirty="0"/>
              <a:t>方法通过引入 </a:t>
            </a:r>
            <a:r>
              <a:rPr lang="zh-CN" altLang="en-US" b="1" dirty="0"/>
              <a:t>语义对齐损失（</a:t>
            </a:r>
            <a:r>
              <a:rPr lang="en-US" altLang="zh-CN" b="1" dirty="0"/>
              <a:t>Semantic Alignment Loss</a:t>
            </a:r>
            <a:r>
              <a:rPr lang="zh-CN" altLang="en-US" b="1" dirty="0"/>
              <a:t>）（公式</a:t>
            </a:r>
            <a:r>
              <a:rPr lang="en-US" altLang="zh-CN" b="1" dirty="0"/>
              <a:t>3</a:t>
            </a:r>
            <a:r>
              <a:rPr lang="zh-CN" altLang="en-US" b="1" dirty="0"/>
              <a:t>）</a:t>
            </a:r>
            <a:r>
              <a:rPr lang="zh-CN" altLang="en-US" dirty="0"/>
              <a:t>鼓励来自不同域但属于相同类别的样本在嵌入空间中靠近 </a:t>
            </a:r>
            <a:r>
              <a:rPr lang="en-US" altLang="zh-CN" dirty="0"/>
              <a:t>.C</a:t>
            </a:r>
            <a:r>
              <a:rPr lang="zh-CN" altLang="en-US" dirty="0"/>
              <a:t>是类别数量，</a:t>
            </a:r>
            <a:r>
              <a:rPr lang="en-US" altLang="zh-CN" dirty="0"/>
              <a:t>X</a:t>
            </a:r>
            <a:r>
              <a:rPr lang="zh-CN" altLang="en-US" dirty="0"/>
              <a:t>分布是源域和目标域中属于类别</a:t>
            </a:r>
            <a:r>
              <a:rPr lang="en-US" altLang="zh-CN" dirty="0"/>
              <a:t>a</a:t>
            </a:r>
            <a:r>
              <a:rPr lang="zh-CN" altLang="en-US" dirty="0"/>
              <a:t>的样本。</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除了对齐相同类别的样本之外，还需要确保不同类别的样本被最大化分离。为了实现类别分离，作者提出了 </a:t>
            </a:r>
            <a:r>
              <a:rPr lang="zh-CN" altLang="en-US" b="1" dirty="0"/>
              <a:t>分离损失（</a:t>
            </a:r>
            <a:r>
              <a:rPr lang="en-US" altLang="zh-CN" b="1" dirty="0"/>
              <a:t>Separation Loss</a:t>
            </a:r>
            <a:r>
              <a:rPr lang="zh-CN" altLang="en-US" b="1" dirty="0"/>
              <a:t>）</a:t>
            </a:r>
            <a:r>
              <a:rPr lang="zh-CN" altLang="en-US" dirty="0"/>
              <a:t>，用公式（</a:t>
            </a:r>
            <a:r>
              <a:rPr lang="en-US" altLang="zh-CN" dirty="0"/>
              <a:t>4</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k </a:t>
            </a:r>
            <a:r>
              <a:rPr lang="zh-CN" altLang="en-US" dirty="0"/>
              <a:t>是衡量分布之间相似性的度量。分离损失的目的是</a:t>
            </a:r>
            <a:r>
              <a:rPr lang="zh-CN" altLang="en-US" b="1" dirty="0"/>
              <a:t>最大化不同类别样本的距离</a:t>
            </a:r>
            <a:r>
              <a:rPr lang="zh-CN" altLang="en-US" dirty="0"/>
              <a:t>，确保它们在特征空间中被清晰分开</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作者提出了一个新的综合损失函数，称为 </a:t>
            </a:r>
            <a:r>
              <a:rPr lang="zh-CN" altLang="en-US" b="1" dirty="0"/>
              <a:t>分类与对比语义对齐损失（</a:t>
            </a:r>
            <a:r>
              <a:rPr lang="en-US" altLang="zh-CN" b="1" dirty="0"/>
              <a:t>Classification and Contrastive Semantic Alignment Loss, CCSA</a:t>
            </a:r>
            <a:r>
              <a:rPr lang="zh-CN" altLang="en-US" b="1" dirty="0"/>
              <a:t>）</a:t>
            </a:r>
            <a:r>
              <a:rPr lang="zh-CN" altLang="en-US" dirty="0"/>
              <a:t>，结合了三种损失。</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由于目标域的数据较少，作者提出在训练好分类器 </a:t>
            </a:r>
            <a:r>
              <a:rPr lang="en-US" altLang="zh-CN" dirty="0"/>
              <a:t>h </a:t>
            </a:r>
            <a:r>
              <a:rPr lang="zh-CN" altLang="en-US" dirty="0"/>
              <a:t>后，可以使用目标域的少量样本通过微调（</a:t>
            </a:r>
            <a:r>
              <a:rPr lang="en-US" altLang="zh-CN" dirty="0"/>
              <a:t>fine-tuning</a:t>
            </a:r>
            <a:r>
              <a:rPr lang="zh-CN" altLang="en-US" dirty="0"/>
              <a:t>）来进一步优化目标域的性能。公式（</a:t>
            </a:r>
            <a:r>
              <a:rPr lang="en-US" altLang="zh-CN" dirty="0"/>
              <a:t>6</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B5FEC28-C199-AF44-0D50-2E6A8618318B}"/>
              </a:ext>
            </a:extLst>
          </p:cNvPr>
          <p:cNvSpPr>
            <a:spLocks noGrp="1"/>
          </p:cNvSpPr>
          <p:nvPr>
            <p:ph type="sldNum" sz="quarter" idx="10"/>
          </p:nvPr>
        </p:nvSpPr>
        <p:spPr/>
        <p:txBody>
          <a:bodyPr/>
          <a:lstStyle/>
          <a:p>
            <a:fld id="{677A2CBA-E486-4DC8-8696-C7854B0A28FD}" type="slidenum">
              <a:rPr lang="zh-CN" altLang="en-US" smtClean="0"/>
              <a:t>36</a:t>
            </a:fld>
            <a:endParaRPr lang="zh-CN" altLang="en-US"/>
          </a:p>
        </p:txBody>
      </p:sp>
    </p:spTree>
    <p:extLst>
      <p:ext uri="{BB962C8B-B14F-4D97-AF65-F5344CB8AC3E}">
        <p14:creationId xmlns:p14="http://schemas.microsoft.com/office/powerpoint/2010/main" val="1767888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b="0" i="0" kern="1200" dirty="0">
                <a:solidFill>
                  <a:schemeClr val="tx1"/>
                </a:solidFill>
                <a:effectLst/>
                <a:latin typeface="微软雅黑" panose="020B0503020204020204" charset="-122"/>
                <a:ea typeface="微软雅黑" panose="020B0503020204020204" charset="-122"/>
                <a:cs typeface="+mn-cs"/>
              </a:rPr>
              <a:t>表</a:t>
            </a:r>
            <a:r>
              <a:rPr lang="en-US" altLang="zh-CN" sz="1600" b="0" i="0" kern="1200" dirty="0">
                <a:solidFill>
                  <a:schemeClr val="tx1"/>
                </a:solidFill>
                <a:effectLst/>
                <a:latin typeface="微软雅黑" panose="020B0503020204020204" charset="-122"/>
                <a:ea typeface="微软雅黑" panose="020B0503020204020204" charset="-122"/>
                <a:cs typeface="+mn-cs"/>
              </a:rPr>
              <a:t>1</a:t>
            </a:r>
            <a:r>
              <a:rPr lang="zh-CN" altLang="en-US" sz="1600" b="0" i="0" kern="1200" dirty="0">
                <a:solidFill>
                  <a:schemeClr val="tx1"/>
                </a:solidFill>
                <a:effectLst/>
                <a:latin typeface="微软雅黑" panose="020B0503020204020204" charset="-122"/>
                <a:ea typeface="微软雅黑" panose="020B0503020204020204" charset="-122"/>
                <a:cs typeface="+mn-cs"/>
              </a:rPr>
              <a:t>：</a:t>
            </a:r>
            <a:r>
              <a:rPr lang="zh-CN" altLang="en-US" dirty="0"/>
              <a:t>在域之间差异较小时（例如 </a:t>
            </a:r>
            <a:r>
              <a:rPr lang="en-US" altLang="zh-CN" b="1" dirty="0"/>
              <a:t>W → D</a:t>
            </a:r>
            <a:r>
              <a:rPr lang="zh-CN" altLang="en-US" dirty="0"/>
              <a:t> 和 </a:t>
            </a:r>
            <a:r>
              <a:rPr lang="en-US" altLang="zh-CN" b="1" dirty="0"/>
              <a:t>D → W</a:t>
            </a:r>
            <a:r>
              <a:rPr lang="zh-CN" altLang="en-US" dirty="0"/>
              <a:t>），</a:t>
            </a:r>
            <a:r>
              <a:rPr lang="zh-CN" altLang="en-US" b="1" dirty="0"/>
              <a:t>无监督算法</a:t>
            </a:r>
            <a:r>
              <a:rPr lang="zh-CN" altLang="en-US" dirty="0"/>
              <a:t>（</a:t>
            </a:r>
            <a:r>
              <a:rPr lang="en-US" altLang="zh-CN" dirty="0"/>
              <a:t>UDA </a:t>
            </a:r>
            <a:r>
              <a:rPr lang="zh-CN" altLang="en-US" dirty="0"/>
              <a:t>方法）能够很好地处理这些任务。然而，在源域和目标域差异较大的情况下（例如 </a:t>
            </a:r>
            <a:r>
              <a:rPr lang="en-US" altLang="zh-CN" b="1" dirty="0"/>
              <a:t>A → W</a:t>
            </a:r>
            <a:r>
              <a:rPr lang="zh-CN" altLang="en-US" dirty="0"/>
              <a:t>、</a:t>
            </a:r>
            <a:r>
              <a:rPr lang="en-US" altLang="zh-CN" b="1" dirty="0"/>
              <a:t>W → A</a:t>
            </a:r>
            <a:r>
              <a:rPr lang="zh-CN" altLang="en-US" dirty="0"/>
              <a:t>、</a:t>
            </a:r>
            <a:r>
              <a:rPr lang="en-US" altLang="zh-CN" b="1" dirty="0"/>
              <a:t>A → D</a:t>
            </a:r>
            <a:r>
              <a:rPr lang="zh-CN" altLang="en-US" dirty="0"/>
              <a:t> 和 </a:t>
            </a:r>
            <a:r>
              <a:rPr lang="en-US" altLang="zh-CN" b="1" dirty="0"/>
              <a:t>D → A</a:t>
            </a:r>
            <a:r>
              <a:rPr lang="zh-CN" altLang="en-US" dirty="0"/>
              <a:t>），</a:t>
            </a:r>
            <a:r>
              <a:rPr lang="en-US" altLang="zh-CN" b="1" dirty="0"/>
              <a:t>CCSA</a:t>
            </a:r>
            <a:r>
              <a:rPr lang="zh-CN" altLang="en-US" dirty="0"/>
              <a:t> 方法相比第二好的算法显示了更大的性能提升。</a:t>
            </a:r>
            <a:endParaRPr lang="en-US" alt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30287-F456-C9CB-DB6C-5C90DA5CB7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6F0DCC-9A79-CC83-039E-CAEFD2D57DB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5F820DE-EBF3-4875-16C0-07A17990C634}"/>
              </a:ext>
            </a:extLst>
          </p:cNvPr>
          <p:cNvSpPr>
            <a:spLocks noGrp="1"/>
          </p:cNvSpPr>
          <p:nvPr>
            <p:ph type="body" idx="1"/>
          </p:nvPr>
        </p:nvSpPr>
        <p:spPr/>
        <p:txBody>
          <a:bodyPr/>
          <a:lstStyle/>
          <a:p>
            <a:pPr algn="just"/>
            <a:r>
              <a:rPr lang="zh-CN" altLang="en-US" dirty="0"/>
              <a:t>这里只考虑了 </a:t>
            </a:r>
            <a:r>
              <a:rPr lang="en-US" altLang="zh-CN" b="1" dirty="0"/>
              <a:t>10 </a:t>
            </a:r>
            <a:r>
              <a:rPr lang="zh-CN" altLang="en-US" b="1" dirty="0"/>
              <a:t>个类别。</a:t>
            </a:r>
            <a:r>
              <a:rPr lang="zh-CN" altLang="en-US" dirty="0"/>
              <a:t>作者使用了两种特征表示方式作为输入：</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DeCaF-fc6 </a:t>
            </a:r>
            <a:r>
              <a:rPr lang="zh-CN" altLang="en-US" b="1" dirty="0"/>
              <a:t>特征</a:t>
            </a:r>
            <a:r>
              <a:rPr lang="zh-CN" altLang="en-US" dirty="0"/>
              <a:t>：来自文献 </a:t>
            </a:r>
            <a:r>
              <a:rPr lang="en-US" altLang="zh-CN" dirty="0"/>
              <a:t>[14]</a:t>
            </a:r>
            <a:r>
              <a:rPr lang="zh-CN" altLang="en-US" dirty="0"/>
              <a:t>，这是一种基于深度学习的特征表示方法，具体是从一个预训练的深度卷积神经网络的第</a:t>
            </a:r>
            <a:r>
              <a:rPr lang="en-US" altLang="zh-CN" dirty="0"/>
              <a:t>6</a:t>
            </a:r>
            <a:r>
              <a:rPr lang="zh-CN" altLang="en-US" dirty="0"/>
              <a:t>层全连接层（</a:t>
            </a:r>
            <a:r>
              <a:rPr lang="en-US" altLang="zh-CN" dirty="0"/>
              <a:t>fc6</a:t>
            </a:r>
            <a:r>
              <a:rPr lang="zh-CN" altLang="en-US" dirty="0"/>
              <a:t>）提取的特征。</a:t>
            </a:r>
            <a:r>
              <a:rPr lang="en-US" altLang="zh-CN" dirty="0" err="1"/>
              <a:t>DeCaF</a:t>
            </a:r>
            <a:r>
              <a:rPr lang="zh-CN" altLang="en-US" dirty="0"/>
              <a:t>是一种通过微调</a:t>
            </a:r>
            <a:r>
              <a:rPr lang="en-US" altLang="zh-CN" dirty="0"/>
              <a:t>CNN</a:t>
            </a:r>
            <a:r>
              <a:rPr lang="zh-CN" altLang="en-US" dirty="0"/>
              <a:t>的方式，将特征提取适应特定任务的框架。</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a:t>
            </a:r>
            <a:r>
              <a:rPr lang="en-US" altLang="zh-CN" dirty="0"/>
              <a:t>SURF</a:t>
            </a:r>
            <a:r>
              <a:rPr lang="zh-CN" altLang="en-US" dirty="0"/>
              <a:t>（</a:t>
            </a:r>
            <a:r>
              <a:rPr lang="en-US" altLang="zh-CN" dirty="0"/>
              <a:t>Speeded-Up Robust Features</a:t>
            </a:r>
            <a:r>
              <a:rPr lang="zh-CN" altLang="en-US" dirty="0"/>
              <a:t>）是一种经典的手工设计的图像特征，用于表示图像的局部关键点和特征，维度为 </a:t>
            </a:r>
            <a:r>
              <a:rPr lang="en-US" altLang="zh-CN" dirty="0"/>
              <a:t>800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对于不同的输入特征，作者使用了不同的嵌入函数和预测函数：</a:t>
            </a:r>
            <a:r>
              <a:rPr lang="en-US" altLang="zh-CN" b="1" dirty="0"/>
              <a:t>DeCaF-fc6 </a:t>
            </a:r>
            <a:r>
              <a:rPr lang="zh-CN" altLang="en-US" b="1" dirty="0"/>
              <a:t>特征</a:t>
            </a:r>
            <a:r>
              <a:rPr lang="zh-CN" altLang="en-US" dirty="0"/>
              <a:t>：嵌入函数（</a:t>
            </a:r>
            <a:r>
              <a:rPr lang="en-US" altLang="zh-CN" dirty="0"/>
              <a:t>embedding function</a:t>
            </a:r>
            <a:r>
              <a:rPr lang="zh-CN" altLang="en-US" dirty="0"/>
              <a:t>）由 </a:t>
            </a:r>
            <a:r>
              <a:rPr lang="zh-CN" altLang="en-US" b="1" dirty="0"/>
              <a:t>两个全连接层</a:t>
            </a:r>
            <a:r>
              <a:rPr lang="zh-CN" altLang="en-US" dirty="0"/>
              <a:t> 组成，输出尺寸分别为 </a:t>
            </a:r>
            <a:r>
              <a:rPr lang="en-US" altLang="zh-CN" b="1" dirty="0"/>
              <a:t>1024</a:t>
            </a:r>
            <a:r>
              <a:rPr lang="zh-CN" altLang="en-US" dirty="0"/>
              <a:t> 和 </a:t>
            </a:r>
            <a:r>
              <a:rPr lang="en-US" altLang="zh-CN" b="1" dirty="0"/>
              <a:t>128</a:t>
            </a:r>
            <a:r>
              <a:rPr lang="zh-CN" altLang="en-US" dirty="0"/>
              <a:t>，并使用 </a:t>
            </a:r>
            <a:r>
              <a:rPr lang="en-US" altLang="zh-CN" b="1" dirty="0" err="1"/>
              <a:t>ReLU</a:t>
            </a:r>
            <a:r>
              <a:rPr lang="en-US" altLang="zh-CN" b="1" dirty="0"/>
              <a:t> </a:t>
            </a:r>
            <a:r>
              <a:rPr lang="zh-CN" altLang="en-US" b="1" dirty="0"/>
              <a:t>激活函数</a:t>
            </a:r>
            <a:r>
              <a:rPr lang="zh-CN" altLang="en-US" dirty="0"/>
              <a:t>。最后一层是一个全连接层，使用 </a:t>
            </a:r>
            <a:r>
              <a:rPr lang="en-US" altLang="zh-CN" b="1" dirty="0" err="1"/>
              <a:t>softmax</a:t>
            </a:r>
            <a:r>
              <a:rPr lang="en-US" altLang="zh-CN" b="1" dirty="0"/>
              <a:t> </a:t>
            </a:r>
            <a:r>
              <a:rPr lang="zh-CN" altLang="en-US" b="1" dirty="0"/>
              <a:t>激活函数</a:t>
            </a:r>
            <a:r>
              <a:rPr lang="zh-CN" altLang="en-US" dirty="0"/>
              <a:t> 进行分类预测。</a:t>
            </a: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：嵌入函数由两个全连接层组成，输出尺寸分别为 </a:t>
            </a:r>
            <a:r>
              <a:rPr lang="en-US" altLang="zh-CN" b="1" dirty="0"/>
              <a:t>512</a:t>
            </a:r>
            <a:r>
              <a:rPr lang="zh-CN" altLang="en-US" dirty="0"/>
              <a:t> 和 </a:t>
            </a:r>
            <a:r>
              <a:rPr lang="en-US" altLang="zh-CN" b="1" dirty="0"/>
              <a:t>32</a:t>
            </a:r>
            <a:r>
              <a:rPr lang="zh-CN" altLang="en-US" dirty="0"/>
              <a:t>，也使用了 </a:t>
            </a:r>
            <a:r>
              <a:rPr lang="en-US" altLang="zh-CN" dirty="0" err="1"/>
              <a:t>ReLU</a:t>
            </a:r>
            <a:r>
              <a:rPr lang="en-US" altLang="zh-CN" dirty="0"/>
              <a:t> </a:t>
            </a:r>
            <a:r>
              <a:rPr lang="zh-CN" altLang="en-US" dirty="0"/>
              <a:t>激活函数。最后一层同样是一个全连接层，使用 </a:t>
            </a:r>
            <a:r>
              <a:rPr lang="en-US" altLang="zh-CN" dirty="0" err="1"/>
              <a:t>softmax</a:t>
            </a:r>
            <a:r>
              <a:rPr lang="en-US" altLang="zh-CN" dirty="0"/>
              <a:t> </a:t>
            </a:r>
            <a:r>
              <a:rPr lang="zh-CN" altLang="en-US" dirty="0"/>
              <a:t>作为分类预测函数。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4D1C66B-7811-8D51-654F-57EFEF3E67E6}"/>
              </a:ext>
            </a:extLst>
          </p:cNvPr>
          <p:cNvSpPr>
            <a:spLocks noGrp="1"/>
          </p:cNvSpPr>
          <p:nvPr>
            <p:ph type="sldNum" sz="quarter" idx="10"/>
          </p:nvPr>
        </p:nvSpPr>
        <p:spPr/>
        <p:txBody>
          <a:bodyPr/>
          <a:lstStyle/>
          <a:p>
            <a:fld id="{677A2CBA-E486-4DC8-8696-C7854B0A28FD}" type="slidenum">
              <a:rPr lang="zh-CN" altLang="en-US" smtClean="0"/>
              <a:t>39</a:t>
            </a:fld>
            <a:endParaRPr lang="zh-CN" altLang="en-US"/>
          </a:p>
        </p:txBody>
      </p:sp>
    </p:spTree>
    <p:extLst>
      <p:ext uri="{BB962C8B-B14F-4D97-AF65-F5344CB8AC3E}">
        <p14:creationId xmlns:p14="http://schemas.microsoft.com/office/powerpoint/2010/main" val="243124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D5489-B039-D2DC-55D1-C6F2BB21E6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F11629-4A96-49DF-228B-97B49D40415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3E0CD92-5540-18DA-0E0A-ED967FB9E411}"/>
              </a:ext>
            </a:extLst>
          </p:cNvPr>
          <p:cNvSpPr>
            <a:spLocks noGrp="1"/>
          </p:cNvSpPr>
          <p:nvPr>
            <p:ph type="body" idx="1"/>
          </p:nvPr>
        </p:nvSpPr>
        <p:spPr/>
        <p:txBody>
          <a:bodyPr/>
          <a:lstStyle/>
          <a:p>
            <a:pPr algn="just"/>
            <a:r>
              <a:rPr lang="zh-CN" altLang="en-US" dirty="0"/>
              <a:t>这里只考虑了 </a:t>
            </a:r>
            <a:r>
              <a:rPr lang="en-US" altLang="zh-CN" b="1" dirty="0"/>
              <a:t>10 </a:t>
            </a:r>
            <a:r>
              <a:rPr lang="zh-CN" altLang="en-US" b="1" dirty="0"/>
              <a:t>个类别。</a:t>
            </a:r>
            <a:r>
              <a:rPr lang="zh-CN" altLang="en-US" dirty="0"/>
              <a:t>作者使用了两种特征表示方式作为输入：</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DeCaF-fc6 </a:t>
            </a:r>
            <a:r>
              <a:rPr lang="zh-CN" altLang="en-US" b="1" dirty="0"/>
              <a:t>特征</a:t>
            </a:r>
            <a:r>
              <a:rPr lang="zh-CN" altLang="en-US" dirty="0"/>
              <a:t>：来自文献 </a:t>
            </a:r>
            <a:r>
              <a:rPr lang="en-US" altLang="zh-CN" dirty="0"/>
              <a:t>[14]</a:t>
            </a:r>
            <a:r>
              <a:rPr lang="zh-CN" altLang="en-US" dirty="0"/>
              <a:t>，这是一种基于深度学习的特征表示方法，具体是从一个预训练的深度卷积神经网络的第</a:t>
            </a:r>
            <a:r>
              <a:rPr lang="en-US" altLang="zh-CN" dirty="0"/>
              <a:t>6</a:t>
            </a:r>
            <a:r>
              <a:rPr lang="zh-CN" altLang="en-US" dirty="0"/>
              <a:t>层全连接层（</a:t>
            </a:r>
            <a:r>
              <a:rPr lang="en-US" altLang="zh-CN" dirty="0"/>
              <a:t>fc6</a:t>
            </a:r>
            <a:r>
              <a:rPr lang="zh-CN" altLang="en-US" dirty="0"/>
              <a:t>）提取的特征。</a:t>
            </a:r>
            <a:r>
              <a:rPr lang="en-US" altLang="zh-CN" dirty="0" err="1"/>
              <a:t>DeCaF</a:t>
            </a:r>
            <a:r>
              <a:rPr lang="zh-CN" altLang="en-US" dirty="0"/>
              <a:t>是一种通过微调</a:t>
            </a:r>
            <a:r>
              <a:rPr lang="en-US" altLang="zh-CN" dirty="0"/>
              <a:t>CNN</a:t>
            </a:r>
            <a:r>
              <a:rPr lang="zh-CN" altLang="en-US" dirty="0"/>
              <a:t>的方式，将特征提取适应特定任务的框架。</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a:t>
            </a:r>
            <a:r>
              <a:rPr lang="en-US" altLang="zh-CN" dirty="0"/>
              <a:t>SURF</a:t>
            </a:r>
            <a:r>
              <a:rPr lang="zh-CN" altLang="en-US" dirty="0"/>
              <a:t>（</a:t>
            </a:r>
            <a:r>
              <a:rPr lang="en-US" altLang="zh-CN" dirty="0"/>
              <a:t>Speeded-Up Robust Features</a:t>
            </a:r>
            <a:r>
              <a:rPr lang="zh-CN" altLang="en-US" dirty="0"/>
              <a:t>）是一种经典的手工设计的图像特征，用于表示图像的局部关键点和特征，维度为 </a:t>
            </a:r>
            <a:r>
              <a:rPr lang="en-US" altLang="zh-CN" dirty="0"/>
              <a:t>800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对于不同的输入特征，作者使用了不同的嵌入函数和预测函数：</a:t>
            </a:r>
            <a:r>
              <a:rPr lang="en-US" altLang="zh-CN" b="1" dirty="0"/>
              <a:t>DeCaF-fc6 </a:t>
            </a:r>
            <a:r>
              <a:rPr lang="zh-CN" altLang="en-US" b="1" dirty="0"/>
              <a:t>特征</a:t>
            </a:r>
            <a:r>
              <a:rPr lang="zh-CN" altLang="en-US" dirty="0"/>
              <a:t>：嵌入函数（</a:t>
            </a:r>
            <a:r>
              <a:rPr lang="en-US" altLang="zh-CN" dirty="0"/>
              <a:t>embedding function</a:t>
            </a:r>
            <a:r>
              <a:rPr lang="zh-CN" altLang="en-US" dirty="0"/>
              <a:t>）由 </a:t>
            </a:r>
            <a:r>
              <a:rPr lang="zh-CN" altLang="en-US" b="1" dirty="0"/>
              <a:t>两个全连接层</a:t>
            </a:r>
            <a:r>
              <a:rPr lang="zh-CN" altLang="en-US" dirty="0"/>
              <a:t> 组成，输出尺寸分别为 </a:t>
            </a:r>
            <a:r>
              <a:rPr lang="en-US" altLang="zh-CN" b="1" dirty="0"/>
              <a:t>1024</a:t>
            </a:r>
            <a:r>
              <a:rPr lang="zh-CN" altLang="en-US" dirty="0"/>
              <a:t> 和 </a:t>
            </a:r>
            <a:r>
              <a:rPr lang="en-US" altLang="zh-CN" b="1" dirty="0"/>
              <a:t>128</a:t>
            </a:r>
            <a:r>
              <a:rPr lang="zh-CN" altLang="en-US" dirty="0"/>
              <a:t>，并使用 </a:t>
            </a:r>
            <a:r>
              <a:rPr lang="en-US" altLang="zh-CN" b="1" dirty="0" err="1"/>
              <a:t>ReLU</a:t>
            </a:r>
            <a:r>
              <a:rPr lang="en-US" altLang="zh-CN" b="1" dirty="0"/>
              <a:t> </a:t>
            </a:r>
            <a:r>
              <a:rPr lang="zh-CN" altLang="en-US" b="1" dirty="0"/>
              <a:t>激活函数</a:t>
            </a:r>
            <a:r>
              <a:rPr lang="zh-CN" altLang="en-US" dirty="0"/>
              <a:t>。最后一层是一个全连接层，使用 </a:t>
            </a:r>
            <a:r>
              <a:rPr lang="en-US" altLang="zh-CN" b="1" dirty="0" err="1"/>
              <a:t>softmax</a:t>
            </a:r>
            <a:r>
              <a:rPr lang="en-US" altLang="zh-CN" b="1" dirty="0"/>
              <a:t> </a:t>
            </a:r>
            <a:r>
              <a:rPr lang="zh-CN" altLang="en-US" b="1" dirty="0"/>
              <a:t>激活函数</a:t>
            </a:r>
            <a:r>
              <a:rPr lang="zh-CN" altLang="en-US" dirty="0"/>
              <a:t> 进行分类预测。</a:t>
            </a: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：嵌入函数由两个全连接层组成，输出尺寸分别为 </a:t>
            </a:r>
            <a:r>
              <a:rPr lang="en-US" altLang="zh-CN" b="1" dirty="0"/>
              <a:t>512</a:t>
            </a:r>
            <a:r>
              <a:rPr lang="zh-CN" altLang="en-US" dirty="0"/>
              <a:t> 和 </a:t>
            </a:r>
            <a:r>
              <a:rPr lang="en-US" altLang="zh-CN" b="1" dirty="0"/>
              <a:t>32</a:t>
            </a:r>
            <a:r>
              <a:rPr lang="zh-CN" altLang="en-US" dirty="0"/>
              <a:t>，也使用了 </a:t>
            </a:r>
            <a:r>
              <a:rPr lang="en-US" altLang="zh-CN" dirty="0" err="1"/>
              <a:t>ReLU</a:t>
            </a:r>
            <a:r>
              <a:rPr lang="en-US" altLang="zh-CN" dirty="0"/>
              <a:t> </a:t>
            </a:r>
            <a:r>
              <a:rPr lang="zh-CN" altLang="en-US" dirty="0"/>
              <a:t>激活函数。最后一层同样是一个全连接层，使用 </a:t>
            </a:r>
            <a:r>
              <a:rPr lang="en-US" altLang="zh-CN" dirty="0" err="1"/>
              <a:t>softmax</a:t>
            </a:r>
            <a:r>
              <a:rPr lang="en-US" altLang="zh-CN" dirty="0"/>
              <a:t> </a:t>
            </a:r>
            <a:r>
              <a:rPr lang="zh-CN" altLang="en-US" dirty="0"/>
              <a:t>作为分类预测函数。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DE7892A-ECAE-3EEB-90DE-23424BF359D4}"/>
              </a:ext>
            </a:extLst>
          </p:cNvPr>
          <p:cNvSpPr>
            <a:spLocks noGrp="1"/>
          </p:cNvSpPr>
          <p:nvPr>
            <p:ph type="sldNum" sz="quarter" idx="10"/>
          </p:nvPr>
        </p:nvSpPr>
        <p:spPr/>
        <p:txBody>
          <a:bodyPr/>
          <a:lstStyle/>
          <a:p>
            <a:fld id="{677A2CBA-E486-4DC8-8696-C7854B0A28FD}" type="slidenum">
              <a:rPr lang="zh-CN" altLang="en-US" smtClean="0"/>
              <a:t>40</a:t>
            </a:fld>
            <a:endParaRPr lang="zh-CN" altLang="en-US"/>
          </a:p>
        </p:txBody>
      </p:sp>
    </p:spTree>
    <p:extLst>
      <p:ext uri="{BB962C8B-B14F-4D97-AF65-F5344CB8AC3E}">
        <p14:creationId xmlns:p14="http://schemas.microsoft.com/office/powerpoint/2010/main" val="3548670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作者提出了一个结合 </a:t>
            </a:r>
            <a:r>
              <a:rPr lang="en-US" altLang="zh-CN" b="1" dirty="0"/>
              <a:t>CCSA </a:t>
            </a:r>
            <a:r>
              <a:rPr lang="zh-CN" altLang="en-US" b="1" dirty="0"/>
              <a:t>损失</a:t>
            </a:r>
            <a:r>
              <a:rPr lang="zh-CN" altLang="en-US" dirty="0"/>
              <a:t> 的深度模型，专门用于解决监督领域适应（</a:t>
            </a:r>
            <a:r>
              <a:rPr lang="en-US" altLang="zh-CN" dirty="0"/>
              <a:t>SDA</a:t>
            </a:r>
            <a:r>
              <a:rPr lang="zh-CN" altLang="en-US" dirty="0"/>
              <a:t>）问题。</a:t>
            </a:r>
            <a:r>
              <a:rPr lang="en-US" altLang="zh-CN" b="1" dirty="0"/>
              <a:t>CCSA </a:t>
            </a:r>
            <a:r>
              <a:rPr lang="zh-CN" altLang="en-US" b="1" dirty="0"/>
              <a:t>损失</a:t>
            </a:r>
            <a:r>
              <a:rPr lang="zh-CN" altLang="en-US" dirty="0"/>
              <a:t> 通过对齐源域和目标域中相同类别样本的特征分布，并确保不同类别样本的分离，来减少领域之间的分布差异。尽管该模型最初用于 </a:t>
            </a:r>
            <a:r>
              <a:rPr lang="en-US" altLang="zh-CN" dirty="0"/>
              <a:t>SDA</a:t>
            </a:r>
            <a:r>
              <a:rPr lang="zh-CN" altLang="en-US" dirty="0"/>
              <a:t>，但作者指出，</a:t>
            </a:r>
            <a:r>
              <a:rPr lang="en-US" altLang="zh-CN" b="1" dirty="0"/>
              <a:t>CCSA </a:t>
            </a:r>
            <a:r>
              <a:rPr lang="zh-CN" altLang="en-US" b="1" dirty="0"/>
              <a:t>损失</a:t>
            </a:r>
            <a:r>
              <a:rPr lang="zh-CN" altLang="en-US" dirty="0"/>
              <a:t> 也可以扩展应用于 </a:t>
            </a:r>
            <a:r>
              <a:rPr lang="zh-CN" altLang="en-US" b="1" dirty="0"/>
              <a:t>领域泛化（</a:t>
            </a:r>
            <a:r>
              <a:rPr lang="en-US" altLang="zh-CN" b="1" dirty="0"/>
              <a:t>DG</a:t>
            </a:r>
            <a:r>
              <a:rPr lang="zh-CN" altLang="en-US" b="1" dirty="0"/>
              <a:t>）</a:t>
            </a:r>
            <a:r>
              <a:rPr lang="zh-CN" altLang="en-US" dirty="0"/>
              <a:t> 问题，而无需改变模型的基本架构。这表明 </a:t>
            </a:r>
            <a:r>
              <a:rPr lang="en-US" altLang="zh-CN" dirty="0"/>
              <a:t>CCSA </a:t>
            </a:r>
            <a:r>
              <a:rPr lang="zh-CN" altLang="en-US" dirty="0"/>
              <a:t>损失具有很好的适应性和通用性。</a:t>
            </a:r>
            <a:endParaRPr lang="en-US" altLang="zh-CN" dirty="0"/>
          </a:p>
          <a:p>
            <a:r>
              <a:rPr lang="zh-CN" altLang="en-US" dirty="0"/>
              <a:t>过使用点对点的距离代理，模型在处理源域和目标域特征对齐时表现出色，尤其是在目标域样本稀少的情况下</a:t>
            </a:r>
            <a:endParaRPr lang="en-US" altLang="zh-CN" dirty="0"/>
          </a:p>
          <a:p>
            <a:r>
              <a:rPr lang="zh-CN" altLang="en-US" dirty="0"/>
              <a:t>作者进一步发现，当每个类别的目标域有标签样本数量增加时，</a:t>
            </a:r>
            <a:r>
              <a:rPr lang="en-US" altLang="zh-CN" b="1" dirty="0"/>
              <a:t>SDA </a:t>
            </a:r>
            <a:r>
              <a:rPr lang="zh-CN" altLang="en-US" b="1" dirty="0"/>
              <a:t>的准确性收敛非常快</a:t>
            </a:r>
            <a:r>
              <a:rPr lang="zh-CN" altLang="en-US" dirty="0"/>
              <a:t>。也就是说，即使只有少量的目标域样本，模型也能够快速提高在目标域上的表现，而随着样本的增加，性能很快接近最优。</a:t>
            </a:r>
            <a:endParaRPr lang="en-US" altLang="zh-CN" dirty="0"/>
          </a:p>
          <a:p>
            <a:br>
              <a:rPr lang="zh-CN" altLang="en-US" dirty="0"/>
            </a:b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1. </a:t>
            </a:r>
            <a:r>
              <a:rPr lang="zh-CN" altLang="en-US" b="1" dirty="0"/>
              <a:t>当前目标检测模型的挑战：</a:t>
            </a:r>
          </a:p>
          <a:p>
            <a:pPr>
              <a:buFont typeface="Arial" panose="020B0604020202020204" pitchFamily="34" charset="0"/>
              <a:buChar char="•"/>
            </a:pPr>
            <a:r>
              <a:rPr lang="zh-CN" altLang="en-US" dirty="0"/>
              <a:t>现代的目标检测器通常是在</a:t>
            </a:r>
            <a:r>
              <a:rPr lang="zh-CN" altLang="en-US" b="1" dirty="0"/>
              <a:t>公开数据集</a:t>
            </a:r>
            <a:r>
              <a:rPr lang="zh-CN" altLang="en-US" dirty="0"/>
              <a:t>上进行训练的。然而，当将这些模型应用到</a:t>
            </a:r>
            <a:r>
              <a:rPr lang="zh-CN" altLang="en-US" b="1" dirty="0"/>
              <a:t>不同的域</a:t>
            </a:r>
            <a:r>
              <a:rPr lang="zh-CN" altLang="en-US" dirty="0"/>
              <a:t>（例如，不同的成像条件或场景）时，它们会面临巨大的困难。这是因为目标检测任务中，成像条件在不同域之间可能存在显著差异。</a:t>
            </a:r>
          </a:p>
          <a:p>
            <a:pPr>
              <a:buFont typeface="Arial" panose="020B0604020202020204" pitchFamily="34" charset="0"/>
              <a:buChar char="•"/>
            </a:pPr>
            <a:r>
              <a:rPr lang="zh-CN" altLang="en-US" dirty="0"/>
              <a:t>此外，目标检测任务通常需要大量</a:t>
            </a:r>
            <a:r>
              <a:rPr lang="zh-CN" altLang="en-US" b="1" dirty="0"/>
              <a:t>标注数据</a:t>
            </a:r>
            <a:r>
              <a:rPr lang="zh-CN" altLang="en-US" dirty="0"/>
              <a:t>，而这些数据在新的域中可能是不可获得的，或者其获取成本非常高。</a:t>
            </a:r>
          </a:p>
          <a:p>
            <a:r>
              <a:rPr lang="zh-CN" altLang="en-US" b="1" dirty="0"/>
              <a:t>传统领域适应方法的局限：</a:t>
            </a:r>
          </a:p>
          <a:p>
            <a:pPr>
              <a:buFont typeface="Arial" panose="020B0604020202020204" pitchFamily="34" charset="0"/>
              <a:buChar char="•"/>
            </a:pPr>
            <a:r>
              <a:rPr lang="zh-CN" altLang="en-US" b="1" dirty="0"/>
              <a:t>传统的领域适应方法</a:t>
            </a:r>
            <a:r>
              <a:rPr lang="zh-CN" altLang="en-US" dirty="0"/>
              <a:t>通常倾向于将图像作为一个整体进行对齐，即在图像级别上减少源域和目标域之间的差异。然而，目标检测任务的本质并不是处理整个图像，而是</a:t>
            </a:r>
            <a:r>
              <a:rPr lang="zh-CN" altLang="en-US" b="1" dirty="0"/>
              <a:t>关注图像中的局部区域</a:t>
            </a:r>
            <a:r>
              <a:rPr lang="zh-CN" altLang="en-US" dirty="0"/>
              <a:t>，即包含目标物体的感兴趣区域（</a:t>
            </a:r>
            <a:r>
              <a:rPr lang="en-US" altLang="zh-CN" dirty="0"/>
              <a:t>regions of interest, ROI</a:t>
            </a:r>
            <a:r>
              <a:rPr lang="zh-CN" altLang="en-US" dirty="0"/>
              <a:t>）。</a:t>
            </a:r>
          </a:p>
          <a:p>
            <a:pPr>
              <a:buFont typeface="Arial" panose="020B0604020202020204" pitchFamily="34" charset="0"/>
              <a:buChar char="•"/>
            </a:pPr>
            <a:r>
              <a:rPr lang="zh-CN" altLang="en-US" dirty="0"/>
              <a:t>因此，传统的对齐方法无法充分解决目标检测的需求，因为它忽略了对这些局部区域的具体处理。</a:t>
            </a:r>
          </a:p>
          <a:p>
            <a:r>
              <a:rPr lang="zh-CN" altLang="en-US" b="1" dirty="0"/>
              <a:t>图像级别领域差异的根本性困难：</a:t>
            </a:r>
          </a:p>
          <a:p>
            <a:pPr>
              <a:buFont typeface="Arial" panose="020B0604020202020204" pitchFamily="34" charset="0"/>
              <a:buChar char="•"/>
            </a:pPr>
            <a:r>
              <a:rPr lang="zh-CN" altLang="en-US" dirty="0"/>
              <a:t>在图像级别减少领域差异时，遇到了根本性的困难，主要是因为图像在结构和外观上存在显著差异。</a:t>
            </a:r>
          </a:p>
          <a:p>
            <a:pPr>
              <a:buFont typeface="Arial" panose="020B0604020202020204" pitchFamily="34" charset="0"/>
              <a:buChar char="•"/>
            </a:pPr>
            <a:r>
              <a:rPr lang="zh-CN" altLang="en-US" dirty="0"/>
              <a:t>传统方法无法充分关注这些</a:t>
            </a:r>
            <a:r>
              <a:rPr lang="zh-CN" altLang="en-US" b="1" dirty="0"/>
              <a:t>局部目标区域</a:t>
            </a:r>
            <a:r>
              <a:rPr lang="zh-CN" altLang="en-US" dirty="0"/>
              <a:t>，因此无法很好地缩小目标检测任务中的领域差异。这意味着，虽然图像整体的对齐可能有效，但由于目标检测需要专门关注图像中的局部区域，现有方法并不足以应对这些差异。</a:t>
            </a: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DA477-316C-D2B9-2689-D3F32B5436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EB1004-D240-6218-90A4-60EFC752C3F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A04B0AB-A7C8-5AB7-F3EF-3B74F5122A5B}"/>
              </a:ext>
            </a:extLst>
          </p:cNvPr>
          <p:cNvSpPr>
            <a:spLocks noGrp="1"/>
          </p:cNvSpPr>
          <p:nvPr>
            <p:ph type="body" idx="1"/>
          </p:nvPr>
        </p:nvSpPr>
        <p:spPr/>
        <p:txBody>
          <a:bodyPr/>
          <a:lstStyle/>
          <a:p>
            <a:r>
              <a:rPr lang="en-US" altLang="zh-CN" b="1" dirty="0"/>
              <a:t>1. </a:t>
            </a:r>
            <a:r>
              <a:rPr lang="zh-CN" altLang="en-US" b="1" dirty="0"/>
              <a:t>当前目标检测模型的挑战：</a:t>
            </a:r>
          </a:p>
          <a:p>
            <a:pPr>
              <a:buFont typeface="Arial" panose="020B0604020202020204" pitchFamily="34" charset="0"/>
              <a:buChar char="•"/>
            </a:pPr>
            <a:r>
              <a:rPr lang="zh-CN" altLang="en-US" dirty="0"/>
              <a:t>现代的目标检测器通常是在</a:t>
            </a:r>
            <a:r>
              <a:rPr lang="zh-CN" altLang="en-US" b="1" dirty="0"/>
              <a:t>公开数据集</a:t>
            </a:r>
            <a:r>
              <a:rPr lang="zh-CN" altLang="en-US" dirty="0"/>
              <a:t>上进行训练的。然而，当将这些模型应用到</a:t>
            </a:r>
            <a:r>
              <a:rPr lang="zh-CN" altLang="en-US" b="1" dirty="0"/>
              <a:t>不同的域</a:t>
            </a:r>
            <a:r>
              <a:rPr lang="zh-CN" altLang="en-US" dirty="0"/>
              <a:t>（例如，不同的成像条件或场景）时，它们会面临巨大的困难。这是因为目标检测任务中，成像条件在不同域之间可能存在显著差异。</a:t>
            </a:r>
          </a:p>
          <a:p>
            <a:pPr>
              <a:buFont typeface="Arial" panose="020B0604020202020204" pitchFamily="34" charset="0"/>
              <a:buChar char="•"/>
            </a:pPr>
            <a:r>
              <a:rPr lang="zh-CN" altLang="en-US" dirty="0"/>
              <a:t>此外，目标检测任务通常需要大量</a:t>
            </a:r>
            <a:r>
              <a:rPr lang="zh-CN" altLang="en-US" b="1" dirty="0"/>
              <a:t>标注数据</a:t>
            </a:r>
            <a:r>
              <a:rPr lang="zh-CN" altLang="en-US" dirty="0"/>
              <a:t>，而这些数据在新的域中可能是不可获得的，或者其获取成本非常高。</a:t>
            </a:r>
          </a:p>
          <a:p>
            <a:r>
              <a:rPr lang="zh-CN" altLang="en-US" b="1" dirty="0"/>
              <a:t>传统领域适应方法的局限：</a:t>
            </a:r>
          </a:p>
          <a:p>
            <a:pPr>
              <a:buFont typeface="Arial" panose="020B0604020202020204" pitchFamily="34" charset="0"/>
              <a:buChar char="•"/>
            </a:pPr>
            <a:r>
              <a:rPr lang="zh-CN" altLang="en-US" b="1" dirty="0"/>
              <a:t>传统的领域适应方法</a:t>
            </a:r>
            <a:r>
              <a:rPr lang="zh-CN" altLang="en-US" dirty="0"/>
              <a:t>通常倾向于将图像作为一个整体进行对齐，即在图像级别上减少源域和目标域之间的差异。然而，目标检测任务的本质并不是处理整个图像，而是</a:t>
            </a:r>
            <a:r>
              <a:rPr lang="zh-CN" altLang="en-US" b="1" dirty="0"/>
              <a:t>关注图像中的局部区域</a:t>
            </a:r>
            <a:r>
              <a:rPr lang="zh-CN" altLang="en-US" dirty="0"/>
              <a:t>，即包含目标物体的感兴趣区域（</a:t>
            </a:r>
            <a:r>
              <a:rPr lang="en-US" altLang="zh-CN" dirty="0"/>
              <a:t>regions of interest, ROI</a:t>
            </a:r>
            <a:r>
              <a:rPr lang="zh-CN" altLang="en-US" dirty="0"/>
              <a:t>）。</a:t>
            </a:r>
          </a:p>
          <a:p>
            <a:pPr>
              <a:buFont typeface="Arial" panose="020B0604020202020204" pitchFamily="34" charset="0"/>
              <a:buChar char="•"/>
            </a:pPr>
            <a:r>
              <a:rPr lang="zh-CN" altLang="en-US" dirty="0"/>
              <a:t>因此，传统的对齐方法无法充分解决目标检测的需求，因为它忽略了对这些局部区域的具体处理。</a:t>
            </a:r>
          </a:p>
          <a:p>
            <a:r>
              <a:rPr lang="zh-CN" altLang="en-US" b="1" dirty="0"/>
              <a:t>图像级别领域差异的根本性困难：</a:t>
            </a:r>
          </a:p>
          <a:p>
            <a:pPr>
              <a:buFont typeface="Arial" panose="020B0604020202020204" pitchFamily="34" charset="0"/>
              <a:buChar char="•"/>
            </a:pPr>
            <a:r>
              <a:rPr lang="zh-CN" altLang="en-US" dirty="0"/>
              <a:t>在图像级别减少领域差异时，遇到了根本性的困难，主要是因为图像在结构和外观上存在显著差异。</a:t>
            </a:r>
          </a:p>
          <a:p>
            <a:pPr>
              <a:buFont typeface="Arial" panose="020B0604020202020204" pitchFamily="34" charset="0"/>
              <a:buChar char="•"/>
            </a:pPr>
            <a:r>
              <a:rPr lang="zh-CN" altLang="en-US" dirty="0"/>
              <a:t>传统方法无法充分关注这些</a:t>
            </a:r>
            <a:r>
              <a:rPr lang="zh-CN" altLang="en-US" b="1" dirty="0"/>
              <a:t>局部目标区域</a:t>
            </a:r>
            <a:r>
              <a:rPr lang="zh-CN" altLang="en-US" dirty="0"/>
              <a:t>，因此无法很好地缩小目标检测任务中的领域差异。这意味着，虽然图像整体的对齐可能有效，但由于目标检测需要专门关注图像中的局部区域，现有方法并不足以应对这些差异。</a:t>
            </a: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57A8F69-2DCF-A6D0-C6E7-CCF15CBBF358}"/>
              </a:ext>
            </a:extLst>
          </p:cNvPr>
          <p:cNvSpPr>
            <a:spLocks noGrp="1"/>
          </p:cNvSpPr>
          <p:nvPr>
            <p:ph type="sldNum" sz="quarter" idx="10"/>
          </p:nvPr>
        </p:nvSpPr>
        <p:spPr/>
        <p:txBody>
          <a:bodyPr/>
          <a:lstStyle/>
          <a:p>
            <a:fld id="{677A2CBA-E486-4DC8-8696-C7854B0A28FD}" type="slidenum">
              <a:rPr lang="zh-CN" altLang="en-US" smtClean="0"/>
              <a:t>47</a:t>
            </a:fld>
            <a:endParaRPr lang="zh-CN" altLang="en-US"/>
          </a:p>
        </p:txBody>
      </p:sp>
    </p:spTree>
    <p:extLst>
      <p:ext uri="{BB962C8B-B14F-4D97-AF65-F5344CB8AC3E}">
        <p14:creationId xmlns:p14="http://schemas.microsoft.com/office/powerpoint/2010/main" val="13112069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6EDFC-CD97-CC8E-C09D-01163FD1A6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A1072D-9907-B7B1-7259-C0862462A37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364ADDF-BF77-C005-CD29-4EE2C3566DD3}"/>
              </a:ext>
            </a:extLst>
          </p:cNvPr>
          <p:cNvSpPr>
            <a:spLocks noGrp="1"/>
          </p:cNvSpPr>
          <p:nvPr>
            <p:ph type="body" idx="1"/>
          </p:nvPr>
        </p:nvSpPr>
        <p:spPr/>
        <p:txBody>
          <a:bodyPr/>
          <a:lstStyle/>
          <a:p>
            <a:r>
              <a:rPr lang="en-US" altLang="zh-CN" b="1" dirty="0"/>
              <a:t>1. </a:t>
            </a:r>
            <a:r>
              <a:rPr lang="zh-CN" altLang="en-US" b="1" dirty="0"/>
              <a:t>当前目标检测模型的挑战：</a:t>
            </a:r>
          </a:p>
          <a:p>
            <a:pPr>
              <a:buFont typeface="Arial" panose="020B0604020202020204" pitchFamily="34" charset="0"/>
              <a:buChar char="•"/>
            </a:pPr>
            <a:r>
              <a:rPr lang="zh-CN" altLang="en-US" dirty="0"/>
              <a:t>现代的目标检测器通常是在</a:t>
            </a:r>
            <a:r>
              <a:rPr lang="zh-CN" altLang="en-US" b="1" dirty="0"/>
              <a:t>公开数据集</a:t>
            </a:r>
            <a:r>
              <a:rPr lang="zh-CN" altLang="en-US" dirty="0"/>
              <a:t>上进行训练的。然而，当将这些模型应用到</a:t>
            </a:r>
            <a:r>
              <a:rPr lang="zh-CN" altLang="en-US" b="1" dirty="0"/>
              <a:t>不同的域</a:t>
            </a:r>
            <a:r>
              <a:rPr lang="zh-CN" altLang="en-US" dirty="0"/>
              <a:t>（例如，不同的成像条件或场景）时，它们会面临巨大的困难。这是因为目标检测任务中，成像条件在不同域之间可能存在显著差异。</a:t>
            </a:r>
          </a:p>
          <a:p>
            <a:pPr>
              <a:buFont typeface="Arial" panose="020B0604020202020204" pitchFamily="34" charset="0"/>
              <a:buChar char="•"/>
            </a:pPr>
            <a:r>
              <a:rPr lang="zh-CN" altLang="en-US" dirty="0"/>
              <a:t>此外，目标检测任务通常需要大量</a:t>
            </a:r>
            <a:r>
              <a:rPr lang="zh-CN" altLang="en-US" b="1" dirty="0"/>
              <a:t>标注数据</a:t>
            </a:r>
            <a:r>
              <a:rPr lang="zh-CN" altLang="en-US" dirty="0"/>
              <a:t>，而这些数据在新的域中可能是不可获得的，或者其获取成本非常高。</a:t>
            </a:r>
          </a:p>
          <a:p>
            <a:r>
              <a:rPr lang="zh-CN" altLang="en-US" b="1" dirty="0"/>
              <a:t>传统领域适应方法的局限：</a:t>
            </a:r>
          </a:p>
          <a:p>
            <a:pPr>
              <a:buFont typeface="Arial" panose="020B0604020202020204" pitchFamily="34" charset="0"/>
              <a:buChar char="•"/>
            </a:pPr>
            <a:r>
              <a:rPr lang="zh-CN" altLang="en-US" b="1" dirty="0"/>
              <a:t>传统的领域适应方法</a:t>
            </a:r>
            <a:r>
              <a:rPr lang="zh-CN" altLang="en-US" dirty="0"/>
              <a:t>通常倾向于将图像作为一个整体进行对齐，即在图像级别上减少源域和目标域之间的差异。然而，目标检测任务的本质并不是处理整个图像，而是</a:t>
            </a:r>
            <a:r>
              <a:rPr lang="zh-CN" altLang="en-US" b="1" dirty="0"/>
              <a:t>关注图像中的局部区域</a:t>
            </a:r>
            <a:r>
              <a:rPr lang="zh-CN" altLang="en-US" dirty="0"/>
              <a:t>，即包含目标物体的感兴趣区域（</a:t>
            </a:r>
            <a:r>
              <a:rPr lang="en-US" altLang="zh-CN" dirty="0"/>
              <a:t>regions of interest, ROI</a:t>
            </a:r>
            <a:r>
              <a:rPr lang="zh-CN" altLang="en-US" dirty="0"/>
              <a:t>）。</a:t>
            </a:r>
          </a:p>
          <a:p>
            <a:pPr>
              <a:buFont typeface="Arial" panose="020B0604020202020204" pitchFamily="34" charset="0"/>
              <a:buChar char="•"/>
            </a:pPr>
            <a:r>
              <a:rPr lang="zh-CN" altLang="en-US" dirty="0"/>
              <a:t>因此，传统的对齐方法无法充分解决目标检测的需求，因为它忽略了对这些局部区域的具体处理。</a:t>
            </a:r>
          </a:p>
          <a:p>
            <a:r>
              <a:rPr lang="zh-CN" altLang="en-US" b="1" dirty="0"/>
              <a:t>图像级别领域差异的根本性困难：</a:t>
            </a:r>
          </a:p>
          <a:p>
            <a:pPr>
              <a:buFont typeface="Arial" panose="020B0604020202020204" pitchFamily="34" charset="0"/>
              <a:buChar char="•"/>
            </a:pPr>
            <a:r>
              <a:rPr lang="zh-CN" altLang="en-US" dirty="0"/>
              <a:t>在图像级别减少领域差异时，遇到了根本性的困难，主要是因为图像在结构和外观上存在显著差异。</a:t>
            </a:r>
          </a:p>
          <a:p>
            <a:pPr>
              <a:buFont typeface="Arial" panose="020B0604020202020204" pitchFamily="34" charset="0"/>
              <a:buChar char="•"/>
            </a:pPr>
            <a:r>
              <a:rPr lang="zh-CN" altLang="en-US" dirty="0"/>
              <a:t>传统方法无法充分关注这些</a:t>
            </a:r>
            <a:r>
              <a:rPr lang="zh-CN" altLang="en-US" b="1" dirty="0"/>
              <a:t>局部目标区域</a:t>
            </a:r>
            <a:r>
              <a:rPr lang="zh-CN" altLang="en-US" dirty="0"/>
              <a:t>，因此无法很好地缩小目标检测任务中的领域差异。这意味着，虽然图像整体的对齐可能有效，但由于目标检测需要专门关注图像中的局部区域，现有方法并不足以应对这些差异。</a:t>
            </a: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BA51406-EC39-451B-3777-51CC04C30643}"/>
              </a:ext>
            </a:extLst>
          </p:cNvPr>
          <p:cNvSpPr>
            <a:spLocks noGrp="1"/>
          </p:cNvSpPr>
          <p:nvPr>
            <p:ph type="sldNum" sz="quarter" idx="10"/>
          </p:nvPr>
        </p:nvSpPr>
        <p:spPr/>
        <p:txBody>
          <a:bodyPr/>
          <a:lstStyle/>
          <a:p>
            <a:fld id="{677A2CBA-E486-4DC8-8696-C7854B0A28FD}" type="slidenum">
              <a:rPr lang="zh-CN" altLang="en-US" smtClean="0"/>
              <a:t>48</a:t>
            </a:fld>
            <a:endParaRPr lang="zh-CN" altLang="en-US"/>
          </a:p>
        </p:txBody>
      </p:sp>
    </p:spTree>
    <p:extLst>
      <p:ext uri="{BB962C8B-B14F-4D97-AF65-F5344CB8AC3E}">
        <p14:creationId xmlns:p14="http://schemas.microsoft.com/office/powerpoint/2010/main" val="2452112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1C360-3050-C2E6-E248-F639B58204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860B30-D9DB-B653-595A-BDF9ADB30D7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A049206-B0E8-AA41-F763-5F363E99E14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Region Mining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主要任务是识别</a:t>
            </a:r>
            <a:r>
              <a:rPr lang="zh-CN" altLang="en-US" b="1" dirty="0"/>
              <a:t>重要的区域</a:t>
            </a:r>
            <a:r>
              <a:rPr lang="zh-CN" altLang="en-US" dirty="0"/>
              <a:t>，这些区域应该覆盖感兴趣的目标物体。对这些区域进行分组，根据它们的特征重新分配这些区域的表示，可以将有用的区域提取出来，以便进行后续处理。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Grouping</a:t>
            </a:r>
            <a:r>
              <a:rPr lang="zh-CN" altLang="en-US" dirty="0"/>
              <a:t>）找到覆盖目标物体的区域。通常可以使用从 </a:t>
            </a:r>
            <a:r>
              <a:rPr lang="en-US" altLang="zh-CN" b="1" dirty="0"/>
              <a:t>RPN</a:t>
            </a:r>
            <a:r>
              <a:rPr lang="zh-CN" altLang="en-US" b="1" dirty="0"/>
              <a:t>（区域建议网络）</a:t>
            </a:r>
            <a:r>
              <a:rPr lang="zh-CN" altLang="en-US" dirty="0"/>
              <a:t> 中获得的区域建议（</a:t>
            </a:r>
            <a:r>
              <a:rPr lang="en-US" altLang="zh-CN" dirty="0"/>
              <a:t>region proposals</a:t>
            </a:r>
            <a:r>
              <a:rPr lang="zh-CN" altLang="en-US" dirty="0"/>
              <a:t>）。但是，这里面临两个挑战：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固定区域大小</a:t>
            </a:r>
            <a:r>
              <a:rPr lang="zh-CN" altLang="en-US" dirty="0"/>
              <a:t>：为了便于后续处理（例如，将区域输入到对齐模块中），我们希望获得固定大小的区域，而 </a:t>
            </a:r>
            <a:r>
              <a:rPr lang="en-US" altLang="zh-CN" dirty="0"/>
              <a:t>RPN </a:t>
            </a:r>
            <a:r>
              <a:rPr lang="zh-CN" altLang="en-US" dirty="0"/>
              <a:t>生成的区域提议大小可能不一致，且分布在图像中的位置也不同。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区域提议中的噪声</a:t>
            </a:r>
            <a:r>
              <a:rPr lang="zh-CN" altLang="en-US" dirty="0"/>
              <a:t>：</a:t>
            </a:r>
            <a:r>
              <a:rPr lang="en-US" altLang="zh-CN" dirty="0"/>
              <a:t>RPN </a:t>
            </a:r>
            <a:r>
              <a:rPr lang="zh-CN" altLang="en-US" dirty="0"/>
              <a:t>提议的区域可能包含很多噪声（无效的或不相关的区域），因此不需要对所有区域都进行处理。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作者提出了基于</a:t>
            </a:r>
            <a:r>
              <a:rPr lang="zh-CN" altLang="en-US" b="1" dirty="0"/>
              <a:t>质心（</a:t>
            </a:r>
            <a:r>
              <a:rPr lang="en-US" altLang="zh-CN" b="1" dirty="0"/>
              <a:t>centroid</a:t>
            </a:r>
            <a:r>
              <a:rPr lang="zh-CN" altLang="en-US" b="1" dirty="0"/>
              <a:t>）分组方案</a:t>
            </a:r>
            <a:r>
              <a:rPr lang="zh-CN" altLang="en-US" dirty="0"/>
              <a:t>的简单方法：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从 </a:t>
            </a:r>
            <a:r>
              <a:rPr lang="en-US" altLang="zh-CN" dirty="0"/>
              <a:t>RPN </a:t>
            </a:r>
            <a:r>
              <a:rPr lang="zh-CN" altLang="en-US" dirty="0"/>
              <a:t>中获取 </a:t>
            </a:r>
            <a:r>
              <a:rPr lang="en-US" altLang="zh-CN" b="1" dirty="0" err="1"/>
              <a:t>N_reg</a:t>
            </a:r>
            <a:r>
              <a:rPr lang="zh-CN" altLang="en-US" dirty="0"/>
              <a:t> 个区域提议，每个区域用 </a:t>
            </a:r>
            <a:r>
              <a:rPr lang="en-US" altLang="zh-CN" b="1" dirty="0"/>
              <a:t>{cx, cy, w, h}</a:t>
            </a:r>
            <a:r>
              <a:rPr lang="zh-CN" altLang="en-US" dirty="0"/>
              <a:t> 表示，其中 </a:t>
            </a:r>
            <a:r>
              <a:rPr lang="en-US" altLang="zh-CN" b="1" dirty="0"/>
              <a:t>cx</a:t>
            </a:r>
            <a:r>
              <a:rPr lang="zh-CN" altLang="en-US" dirty="0"/>
              <a:t> 和 </a:t>
            </a:r>
            <a:r>
              <a:rPr lang="en-US" altLang="zh-CN" b="1" dirty="0"/>
              <a:t>cy</a:t>
            </a:r>
            <a:r>
              <a:rPr lang="zh-CN" altLang="en-US" dirty="0"/>
              <a:t> 是区域的中心坐标，</a:t>
            </a:r>
            <a:r>
              <a:rPr lang="en-US" altLang="zh-CN" b="1" dirty="0"/>
              <a:t>w</a:t>
            </a:r>
            <a:r>
              <a:rPr lang="zh-CN" altLang="en-US" dirty="0"/>
              <a:t> 是宽度，</a:t>
            </a:r>
            <a:r>
              <a:rPr lang="en-US" altLang="zh-CN" b="1" dirty="0"/>
              <a:t>h</a:t>
            </a:r>
            <a:r>
              <a:rPr lang="zh-CN" altLang="en-US" dirty="0"/>
              <a:t> 是高度。使用 </a:t>
            </a:r>
            <a:r>
              <a:rPr lang="en-US" altLang="zh-CN" b="1" dirty="0"/>
              <a:t>K-means </a:t>
            </a:r>
            <a:r>
              <a:rPr lang="zh-CN" altLang="en-US" b="1" dirty="0"/>
              <a:t>聚类</a:t>
            </a:r>
            <a:r>
              <a:rPr lang="zh-CN" altLang="en-US" dirty="0"/>
              <a:t>对这些中心坐标（</a:t>
            </a:r>
            <a:r>
              <a:rPr lang="en-US" altLang="zh-CN" dirty="0"/>
              <a:t>cx, cy</a:t>
            </a:r>
            <a:r>
              <a:rPr lang="zh-CN" altLang="en-US" dirty="0"/>
              <a:t>）进行聚类，得到 </a:t>
            </a:r>
            <a:r>
              <a:rPr lang="en-US" altLang="zh-CN" b="1" dirty="0"/>
              <a:t>K </a:t>
            </a:r>
            <a:r>
              <a:rPr lang="zh-CN" altLang="en-US" b="1" dirty="0"/>
              <a:t>个簇</a:t>
            </a:r>
            <a:r>
              <a:rPr lang="zh-CN" altLang="en-US" dirty="0"/>
              <a:t>，每个簇的均值可以看作是分组区域的质心。在这个框架中，区域大小是固定的，因此通过质心的坐标，可以自动确定每个分组区域的大小和位置。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通过这种方法，模型能够识别出覆盖重要目标物体的区域，并且能够忽略一些错误的或不相关的区域建议。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利用 </a:t>
            </a:r>
            <a:r>
              <a:rPr lang="en-US" altLang="zh-CN" b="1" dirty="0"/>
              <a:t>K-means </a:t>
            </a:r>
            <a:r>
              <a:rPr lang="zh-CN" altLang="en-US" b="1" dirty="0"/>
              <a:t>聚类</a:t>
            </a:r>
            <a:r>
              <a:rPr lang="zh-CN" altLang="en-US" dirty="0"/>
              <a:t>将区域建议（</a:t>
            </a:r>
            <a:r>
              <a:rPr lang="en-US" altLang="zh-CN" dirty="0"/>
              <a:t>Region Proposals</a:t>
            </a:r>
            <a:r>
              <a:rPr lang="zh-CN" altLang="en-US" dirty="0"/>
              <a:t>）分组为若干簇，每个簇对应一个区域。每个区域与若干区域建议相关联，区域建议的特征表示通过 </a:t>
            </a:r>
            <a:r>
              <a:rPr lang="en-US" altLang="zh-CN" b="1" dirty="0" err="1"/>
              <a:t>RoI</a:t>
            </a:r>
            <a:r>
              <a:rPr lang="zh-CN" altLang="en-US" b="1" dirty="0"/>
              <a:t>（</a:t>
            </a:r>
            <a:r>
              <a:rPr lang="en-US" altLang="zh-CN" b="1" dirty="0"/>
              <a:t>Region of Interest</a:t>
            </a:r>
            <a:r>
              <a:rPr lang="zh-CN" altLang="en-US" b="1" dirty="0"/>
              <a:t>）特征</a:t>
            </a:r>
            <a:r>
              <a:rPr lang="zh-CN" altLang="en-US" dirty="0"/>
              <a:t>获得，即在原始图像上提取的卷积特征。</a:t>
            </a:r>
            <a:endParaRPr lang="en-US" altLang="zh-CN" dirty="0"/>
          </a:p>
          <a:p>
            <a:r>
              <a:rPr lang="zh-CN" altLang="en-US" b="1" dirty="0"/>
              <a:t>区域特征的构建：</a:t>
            </a:r>
          </a:p>
          <a:p>
            <a:pPr>
              <a:buFont typeface="Arial" panose="020B0604020202020204" pitchFamily="34" charset="0"/>
              <a:buChar char="•"/>
            </a:pPr>
            <a:r>
              <a:rPr lang="zh-CN" altLang="en-US" dirty="0"/>
              <a:t>对于每个分组后的区域（即一个簇），通过堆叠与该区域相关联的 </a:t>
            </a:r>
            <a:r>
              <a:rPr lang="en-US" altLang="zh-CN" b="1" dirty="0" err="1"/>
              <a:t>RoI</a:t>
            </a:r>
            <a:r>
              <a:rPr lang="en-US" altLang="zh-CN" b="1" dirty="0"/>
              <a:t> </a:t>
            </a:r>
            <a:r>
              <a:rPr lang="zh-CN" altLang="en-US" b="1" dirty="0"/>
              <a:t>特征</a:t>
            </a:r>
            <a:r>
              <a:rPr lang="zh-CN" altLang="en-US" dirty="0"/>
              <a:t>，可以得到一个矩阵 </a:t>
            </a:r>
            <a:r>
              <a:rPr lang="en-US" altLang="zh-CN" b="1" dirty="0" err="1"/>
              <a:t>Θk</a:t>
            </a:r>
            <a:r>
              <a:rPr lang="zh-CN" altLang="en-US" dirty="0"/>
              <a:t>，用来表示该区域的特征。矩阵的大小为 </a:t>
            </a:r>
            <a:r>
              <a:rPr lang="en-US" altLang="zh-CN" b="1" dirty="0" err="1"/>
              <a:t>Θk∈Rmk×d</a:t>
            </a:r>
            <a:r>
              <a:rPr lang="zh-CN" altLang="en-US" dirty="0"/>
              <a:t>，其中</a:t>
            </a:r>
            <a:r>
              <a:rPr lang="en-US" altLang="zh-CN" b="1" dirty="0" err="1"/>
              <a:t>mk</a:t>
            </a:r>
            <a:r>
              <a:rPr lang="zh-CN" altLang="en-US" dirty="0"/>
              <a:t> 是分配给该区域（即簇）的区域建议数量，这个数量不固定 </a:t>
            </a:r>
            <a:r>
              <a:rPr lang="en-US" altLang="zh-CN" b="1" dirty="0"/>
              <a:t>d</a:t>
            </a:r>
            <a:r>
              <a:rPr lang="zh-CN" altLang="en-US" dirty="0"/>
              <a:t> 是特征的维度。</a:t>
            </a:r>
            <a:endParaRPr lang="en-US" altLang="zh-CN" dirty="0"/>
          </a:p>
          <a:p>
            <a:pPr>
              <a:buFont typeface="Arial" panose="020B0604020202020204" pitchFamily="34" charset="0"/>
              <a:buNone/>
            </a:pPr>
            <a:r>
              <a:rPr lang="zh-CN" altLang="en-US" dirty="0"/>
              <a:t>解决 </a:t>
            </a:r>
            <a:r>
              <a:rPr lang="en-US" altLang="zh-CN" b="1" dirty="0" err="1"/>
              <a:t>mk</a:t>
            </a:r>
            <a:r>
              <a:rPr lang="zh-CN" altLang="en-US" dirty="0"/>
              <a:t> 可能变化的问题，作者提出了一个简单的 </a:t>
            </a:r>
            <a:r>
              <a:rPr lang="zh-CN" altLang="en-US" b="1" dirty="0"/>
              <a:t>选择或复制（</a:t>
            </a:r>
            <a:r>
              <a:rPr lang="en-US" altLang="zh-CN" b="1" dirty="0"/>
              <a:t>Select-or-Copy</a:t>
            </a:r>
            <a:r>
              <a:rPr lang="zh-CN" altLang="en-US" b="1" dirty="0"/>
              <a:t>）方案</a:t>
            </a:r>
            <a:r>
              <a:rPr lang="zh-CN" altLang="en-US" dirty="0"/>
              <a:t>，通过这一方案，确保每个区域都有固定数量的特征（用一个固定大小的特征矩阵表示）。</a:t>
            </a:r>
            <a:endParaRPr lang="en-US" altLang="zh-CN" dirty="0"/>
          </a:p>
          <a:p>
            <a:pPr>
              <a:buFont typeface="Arial" panose="020B0604020202020204" pitchFamily="34" charset="0"/>
              <a:buNone/>
            </a:pPr>
            <a:r>
              <a:rPr lang="zh-CN" altLang="en-US" b="1" dirty="0"/>
              <a:t>如果</a:t>
            </a:r>
            <a:r>
              <a:rPr lang="en-US" altLang="zh-CN" b="1" dirty="0" err="1"/>
              <a:t>mk</a:t>
            </a:r>
            <a:r>
              <a:rPr lang="en-US" altLang="zh-CN" b="1" dirty="0"/>
              <a:t> </a:t>
            </a:r>
            <a:r>
              <a:rPr lang="zh-CN" altLang="en-US" b="1" dirty="0"/>
              <a:t>大于预定义的特征数</a:t>
            </a:r>
            <a:r>
              <a:rPr lang="en-US" altLang="zh-CN" b="1" dirty="0"/>
              <a:t>m</a:t>
            </a:r>
            <a:r>
              <a:rPr lang="zh-CN" altLang="en-US" dirty="0"/>
              <a:t>：只保留排名前</a:t>
            </a:r>
            <a:r>
              <a:rPr lang="en-US" altLang="zh-CN" dirty="0"/>
              <a:t>m </a:t>
            </a:r>
            <a:r>
              <a:rPr lang="zh-CN" altLang="en-US" dirty="0"/>
              <a:t>的特征（可能依据某种度量，如特征的重要性或得分）。</a:t>
            </a:r>
            <a:r>
              <a:rPr lang="zh-CN" altLang="en-US" b="1" dirty="0"/>
              <a:t>如果</a:t>
            </a:r>
            <a:r>
              <a:rPr lang="en-US" altLang="zh-CN" b="1" dirty="0" err="1"/>
              <a:t>mk</a:t>
            </a:r>
            <a:r>
              <a:rPr lang="en-US" altLang="zh-CN" b="1" dirty="0"/>
              <a:t> </a:t>
            </a:r>
            <a:r>
              <a:rPr lang="zh-CN" altLang="en-US" b="1" dirty="0"/>
              <a:t>小于</a:t>
            </a:r>
            <a:r>
              <a:rPr lang="en-US" altLang="zh-CN" b="1" dirty="0"/>
              <a:t>m</a:t>
            </a:r>
            <a:r>
              <a:rPr lang="zh-CN" altLang="en-US" dirty="0"/>
              <a:t>：通过复制特征来填充，直到达到</a:t>
            </a:r>
            <a:r>
              <a:rPr lang="en-US" altLang="zh-CN" dirty="0"/>
              <a:t>m </a:t>
            </a:r>
            <a:r>
              <a:rPr lang="zh-CN" altLang="en-US" dirty="0"/>
              <a:t>个特征。</a:t>
            </a:r>
            <a:r>
              <a:rPr lang="en-US" altLang="zh-CN" b="1" dirty="0"/>
              <a:t>d</a:t>
            </a:r>
            <a:r>
              <a:rPr lang="en-US" altLang="zh-CN" dirty="0"/>
              <a:t> </a:t>
            </a:r>
            <a:r>
              <a:rPr lang="zh-CN" altLang="en-US" dirty="0"/>
              <a:t>是特征维度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E072F72-6A98-A375-AC6F-D5EBBAD6151F}"/>
              </a:ext>
            </a:extLst>
          </p:cNvPr>
          <p:cNvSpPr>
            <a:spLocks noGrp="1"/>
          </p:cNvSpPr>
          <p:nvPr>
            <p:ph type="sldNum" sz="quarter" idx="10"/>
          </p:nvPr>
        </p:nvSpPr>
        <p:spPr/>
        <p:txBody>
          <a:bodyPr/>
          <a:lstStyle/>
          <a:p>
            <a:fld id="{677A2CBA-E486-4DC8-8696-C7854B0A28FD}" type="slidenum">
              <a:rPr lang="zh-CN" altLang="en-US" smtClean="0"/>
              <a:t>50</a:t>
            </a:fld>
            <a:endParaRPr lang="zh-CN" altLang="en-US"/>
          </a:p>
        </p:txBody>
      </p:sp>
    </p:spTree>
    <p:extLst>
      <p:ext uri="{BB962C8B-B14F-4D97-AF65-F5344CB8AC3E}">
        <p14:creationId xmlns:p14="http://schemas.microsoft.com/office/powerpoint/2010/main" val="3528681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a)</a:t>
            </a:r>
            <a:r>
              <a:rPr lang="zh-CN" altLang="en-US" dirty="0"/>
              <a:t>：黄色矩形框表示 </a:t>
            </a:r>
            <a:r>
              <a:rPr lang="en-US" altLang="zh-CN" dirty="0"/>
              <a:t>RPN </a:t>
            </a:r>
            <a:r>
              <a:rPr lang="zh-CN" altLang="en-US" dirty="0"/>
              <a:t>生成的区域提议（</a:t>
            </a:r>
            <a:r>
              <a:rPr lang="en-US" altLang="zh-CN" dirty="0"/>
              <a:t>region proposals</a:t>
            </a:r>
            <a:r>
              <a:rPr lang="zh-CN" altLang="en-US" dirty="0"/>
              <a:t>）。这些是 </a:t>
            </a:r>
            <a:r>
              <a:rPr lang="en-US" altLang="zh-CN" dirty="0"/>
              <a:t>RPN </a:t>
            </a:r>
            <a:r>
              <a:rPr lang="zh-CN" altLang="en-US" dirty="0"/>
              <a:t>提议的初始区域，可能包含大量噪声或无效区域。</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b)</a:t>
            </a:r>
            <a:r>
              <a:rPr lang="zh-CN" altLang="en-US" dirty="0"/>
              <a:t>：通过分组操作，红色方框表示聚类后的区域，这些是包含目标物体的判别区域（</a:t>
            </a:r>
            <a:r>
              <a:rPr lang="en-US" altLang="zh-CN" dirty="0"/>
              <a:t>discriminative regions</a:t>
            </a:r>
            <a:r>
              <a:rPr lang="zh-CN" altLang="en-US" dirty="0"/>
              <a:t>）。红色星星是质心，即聚类中心。</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c)</a:t>
            </a:r>
            <a:r>
              <a:rPr lang="zh-CN" altLang="en-US" dirty="0"/>
              <a:t>：绿色数字表示加权估计的分数，反映了目标域中这些区域的重要性得分。较高的得分（例如 </a:t>
            </a:r>
            <a:r>
              <a:rPr lang="en-US" altLang="zh-CN" dirty="0"/>
              <a:t>0.93</a:t>
            </a:r>
            <a:r>
              <a:rPr lang="zh-CN" altLang="en-US" dirty="0"/>
              <a:t>、</a:t>
            </a:r>
            <a:r>
              <a:rPr lang="en-US" altLang="zh-CN" dirty="0"/>
              <a:t>0.55</a:t>
            </a:r>
            <a:r>
              <a:rPr lang="zh-CN" altLang="en-US" dirty="0"/>
              <a:t>）表明该区域更可能包含重要目标。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这个框架通过 </a:t>
            </a:r>
            <a:r>
              <a:rPr lang="en-US" altLang="zh-CN" dirty="0"/>
              <a:t>RPN </a:t>
            </a:r>
            <a:r>
              <a:rPr lang="zh-CN" altLang="en-US" dirty="0"/>
              <a:t>提出区域建议，并通过 </a:t>
            </a:r>
            <a:r>
              <a:rPr lang="en-US" altLang="zh-CN" dirty="0"/>
              <a:t>K-means </a:t>
            </a:r>
            <a:r>
              <a:rPr lang="zh-CN" altLang="en-US" dirty="0"/>
              <a:t>聚类对这些建议进行分组，确保得到的是固定大小的、包含感兴趣目标的区域。然后，通过加权估计这些区域的重要性，进一步排除无用的噪声区域。这种方法既解决了区域大小不固定的问题，也能够减少噪声区域的影响，从而使模型更准确地聚焦在重要目标区域上。</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2B60D-4C42-C0A1-E0CD-5D2F854549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39D4E7-F7F9-6C92-7156-C26F86D7C97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3CC5670-AC05-31A8-63D4-7843352A52F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a)</a:t>
            </a:r>
            <a:r>
              <a:rPr lang="zh-CN" altLang="en-US" dirty="0"/>
              <a:t>：黄色矩形框表示 </a:t>
            </a:r>
            <a:r>
              <a:rPr lang="en-US" altLang="zh-CN" dirty="0"/>
              <a:t>RPN </a:t>
            </a:r>
            <a:r>
              <a:rPr lang="zh-CN" altLang="en-US" dirty="0"/>
              <a:t>生成的区域提议（</a:t>
            </a:r>
            <a:r>
              <a:rPr lang="en-US" altLang="zh-CN" dirty="0"/>
              <a:t>region proposals</a:t>
            </a:r>
            <a:r>
              <a:rPr lang="zh-CN" altLang="en-US" dirty="0"/>
              <a:t>）。这些是 </a:t>
            </a:r>
            <a:r>
              <a:rPr lang="en-US" altLang="zh-CN" dirty="0"/>
              <a:t>RPN </a:t>
            </a:r>
            <a:r>
              <a:rPr lang="zh-CN" altLang="en-US" dirty="0"/>
              <a:t>提议的初始区域，可能包含大量噪声或无效区域。</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b)</a:t>
            </a:r>
            <a:r>
              <a:rPr lang="zh-CN" altLang="en-US" dirty="0"/>
              <a:t>：通过分组操作，红色方框表示聚类后的区域，这些是包含目标物体的判别区域（</a:t>
            </a:r>
            <a:r>
              <a:rPr lang="en-US" altLang="zh-CN" dirty="0"/>
              <a:t>discriminative regions</a:t>
            </a:r>
            <a:r>
              <a:rPr lang="zh-CN" altLang="en-US" dirty="0"/>
              <a:t>）。红色星星是质心，即聚类中心。</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c)</a:t>
            </a:r>
            <a:r>
              <a:rPr lang="zh-CN" altLang="en-US" dirty="0"/>
              <a:t>：绿色数字表示加权估计的分数，反映了目标域中这些区域的重要性得分。较高的得分（例如 </a:t>
            </a:r>
            <a:r>
              <a:rPr lang="en-US" altLang="zh-CN" dirty="0"/>
              <a:t>0.93</a:t>
            </a:r>
            <a:r>
              <a:rPr lang="zh-CN" altLang="en-US" dirty="0"/>
              <a:t>、</a:t>
            </a:r>
            <a:r>
              <a:rPr lang="en-US" altLang="zh-CN" dirty="0"/>
              <a:t>0.55</a:t>
            </a:r>
            <a:r>
              <a:rPr lang="zh-CN" altLang="en-US" dirty="0"/>
              <a:t>）表明该区域更可能包含重要目标。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这个框架通过 </a:t>
            </a:r>
            <a:r>
              <a:rPr lang="en-US" altLang="zh-CN" dirty="0"/>
              <a:t>RPN </a:t>
            </a:r>
            <a:r>
              <a:rPr lang="zh-CN" altLang="en-US" dirty="0"/>
              <a:t>提出区域建议，并通过 </a:t>
            </a:r>
            <a:r>
              <a:rPr lang="en-US" altLang="zh-CN" dirty="0"/>
              <a:t>K-means </a:t>
            </a:r>
            <a:r>
              <a:rPr lang="zh-CN" altLang="en-US" dirty="0"/>
              <a:t>聚类对这些建议进行分组，确保得到的是固定大小的、包含感兴趣目标的区域。然后，通过加权估计这些区域的重要性，进一步排除无用的噪声区域。这种方法既解决了区域大小不固定的问题，也能够减少噪声区域的影响，从而使模型更准确地聚焦在重要目标区域上。</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5D1313A-2A24-7CA6-BB87-7637D35621F9}"/>
              </a:ext>
            </a:extLst>
          </p:cNvPr>
          <p:cNvSpPr>
            <a:spLocks noGrp="1"/>
          </p:cNvSpPr>
          <p:nvPr>
            <p:ph type="sldNum" sz="quarter" idx="10"/>
          </p:nvPr>
        </p:nvSpPr>
        <p:spPr/>
        <p:txBody>
          <a:bodyPr/>
          <a:lstStyle/>
          <a:p>
            <a:fld id="{677A2CBA-E486-4DC8-8696-C7854B0A28FD}" type="slidenum">
              <a:rPr lang="zh-CN" altLang="en-US" smtClean="0"/>
              <a:t>52</a:t>
            </a:fld>
            <a:endParaRPr lang="zh-CN" altLang="en-US"/>
          </a:p>
        </p:txBody>
      </p:sp>
    </p:spTree>
    <p:extLst>
      <p:ext uri="{BB962C8B-B14F-4D97-AF65-F5344CB8AC3E}">
        <p14:creationId xmlns:p14="http://schemas.microsoft.com/office/powerpoint/2010/main" val="40654743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F3E31-2FB4-ABDE-7776-3BEF4D2397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0909A8-85AA-DCE3-00D2-0B262AC544A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C95837-0171-42DE-5825-7F5ECD8D17D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Region-Level Adversarial Alignment</a:t>
            </a:r>
            <a:r>
              <a:rPr lang="zh-CN" altLang="en-US" b="1" dirty="0"/>
              <a:t>）</a:t>
            </a:r>
            <a:r>
              <a:rPr lang="zh-CN" altLang="en-US" dirty="0"/>
              <a:t>：</a:t>
            </a:r>
            <a:r>
              <a:rPr lang="zh-CN" altLang="en-US" b="1" dirty="0"/>
              <a:t>目的</a:t>
            </a:r>
            <a:r>
              <a:rPr lang="zh-CN" altLang="en-US" dirty="0"/>
              <a:t>：通过对抗学习使目标域的区域特征与源域的特征对齐，从而生成领域不变的特征表示。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生成器（</a:t>
            </a:r>
            <a:r>
              <a:rPr lang="en-US" altLang="zh-CN" b="1" dirty="0" err="1"/>
              <a:t>Gs</a:t>
            </a:r>
            <a:r>
              <a:rPr lang="en-US" altLang="zh-CN" b="1" dirty="0"/>
              <a:t> </a:t>
            </a:r>
            <a:r>
              <a:rPr lang="zh-CN" altLang="en-US" b="1" dirty="0"/>
              <a:t>和 </a:t>
            </a:r>
            <a:r>
              <a:rPr lang="en-US" altLang="zh-CN" b="1" dirty="0"/>
              <a:t>Gt</a:t>
            </a:r>
            <a:r>
              <a:rPr lang="zh-CN" altLang="en-US" b="1" dirty="0"/>
              <a:t>）</a:t>
            </a:r>
            <a:r>
              <a:rPr lang="zh-CN" altLang="en-US" dirty="0"/>
              <a:t>：两个生成器分别重建源域和目标域的</a:t>
            </a:r>
            <a:r>
              <a:rPr lang="en-US" altLang="zh-CN" dirty="0"/>
              <a:t>K</a:t>
            </a:r>
            <a:r>
              <a:rPr lang="zh-CN" altLang="en-US" dirty="0"/>
              <a:t>个分组区域特征，重建后生成对应的图像补丁。两个判别器用于判断输入的图像补丁是真实的（来自源域或目标域的真实图像区域）还是生成的假图像（来自生成器生成的补丁）。通过生成器和判别器之间的博弈（对抗训练），逐渐使得生成器能够生成与真实图像区域无法区分的图像，从而在特征级别对齐源域和目标域</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损失函数</a:t>
            </a:r>
            <a:r>
              <a:rPr lang="en-US" altLang="zh-CN" b="1" dirty="0" err="1"/>
              <a:t>Ladv</a:t>
            </a:r>
            <a:r>
              <a:rPr lang="zh-CN" altLang="en-US" dirty="0"/>
              <a:t>：总对抗损失函数结合了源域和目标域内的对抗损失，以及跨域对抗损失。</a:t>
            </a:r>
            <a:r>
              <a:rPr lang="en-US" altLang="zh-CN" dirty="0" err="1"/>
              <a:t>Ladv,Ds</a:t>
            </a:r>
            <a:r>
              <a:rPr lang="en-US" altLang="zh-CN" dirty="0"/>
              <a:t>​ </a:t>
            </a:r>
            <a:r>
              <a:rPr lang="zh-CN" altLang="en-US" dirty="0"/>
              <a:t>和 </a:t>
            </a:r>
            <a:r>
              <a:rPr lang="en-US" altLang="zh-CN" dirty="0" err="1"/>
              <a:t>Ladv,Dt</a:t>
            </a:r>
            <a:r>
              <a:rPr lang="en-US" altLang="zh-CN" dirty="0"/>
              <a:t> </a:t>
            </a:r>
            <a:r>
              <a:rPr lang="zh-CN" altLang="en-US" dirty="0"/>
              <a:t>是源域和目标域内的对抗损失。</a:t>
            </a:r>
            <a:r>
              <a:rPr lang="en-US" altLang="zh-CN" dirty="0" err="1"/>
              <a:t>Ladv,Gs</a:t>
            </a:r>
            <a:r>
              <a:rPr lang="en-US" altLang="zh-CN" dirty="0"/>
              <a:t>​ </a:t>
            </a:r>
            <a:r>
              <a:rPr lang="zh-CN" altLang="en-US" dirty="0"/>
              <a:t>和 </a:t>
            </a:r>
            <a:r>
              <a:rPr lang="en-US" altLang="zh-CN" dirty="0" err="1"/>
              <a:t>Ladv,Gt</a:t>
            </a:r>
            <a:r>
              <a:rPr lang="en-US" altLang="zh-CN" dirty="0"/>
              <a:t>​ </a:t>
            </a:r>
            <a:r>
              <a:rPr lang="zh-CN" altLang="en-US" dirty="0"/>
              <a:t>则是在同一域内生成假图像，并让其看起来像真的图像的生成器损失。</a:t>
            </a:r>
            <a:r>
              <a:rPr lang="en-US" altLang="zh-CN" dirty="0" err="1"/>
              <a:t>Ladv,F</a:t>
            </a:r>
            <a:r>
              <a:rPr lang="en-US" altLang="zh-CN" dirty="0"/>
              <a:t>​ </a:t>
            </a:r>
            <a:r>
              <a:rPr lang="zh-CN" altLang="en-US" dirty="0"/>
              <a:t>是检测模型的跨域对抗损失，它将源域假输入作为目标域输入来进行跨域对齐。公式（</a:t>
            </a:r>
            <a:r>
              <a:rPr lang="en-US" altLang="zh-CN" dirty="0"/>
              <a:t>2</a:t>
            </a:r>
            <a:r>
              <a:rPr lang="zh-CN" altLang="en-US" dirty="0"/>
              <a:t>）展示了标准的对抗损失，其中 </a:t>
            </a:r>
            <a:r>
              <a:rPr lang="en-US" altLang="zh-CN" dirty="0"/>
              <a:t>PPP </a:t>
            </a:r>
            <a:r>
              <a:rPr lang="zh-CN" altLang="en-US" dirty="0"/>
              <a:t>是根据聚类中心得到的真实区域，生成器通过特征表示 </a:t>
            </a:r>
            <a:r>
              <a:rPr lang="en-US" altLang="zh-CN" dirty="0"/>
              <a:t>Θ </a:t>
            </a:r>
            <a:r>
              <a:rPr lang="zh-CN" altLang="en-US" dirty="0"/>
              <a:t>生成假图像，判别器负责判别真假。</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7E51EF9-6B83-471D-AB2D-A3BE45784EA2}"/>
              </a:ext>
            </a:extLst>
          </p:cNvPr>
          <p:cNvSpPr>
            <a:spLocks noGrp="1"/>
          </p:cNvSpPr>
          <p:nvPr>
            <p:ph type="sldNum" sz="quarter" idx="10"/>
          </p:nvPr>
        </p:nvSpPr>
        <p:spPr/>
        <p:txBody>
          <a:bodyPr/>
          <a:lstStyle/>
          <a:p>
            <a:fld id="{677A2CBA-E486-4DC8-8696-C7854B0A28FD}" type="slidenum">
              <a:rPr lang="zh-CN" altLang="en-US" smtClean="0"/>
              <a:t>53</a:t>
            </a:fld>
            <a:endParaRPr lang="zh-CN" altLang="en-US"/>
          </a:p>
        </p:txBody>
      </p:sp>
    </p:spTree>
    <p:extLst>
      <p:ext uri="{BB962C8B-B14F-4D97-AF65-F5344CB8AC3E}">
        <p14:creationId xmlns:p14="http://schemas.microsoft.com/office/powerpoint/2010/main" val="415784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E4DB6-06DE-D56C-56BD-883E09DD2A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2BBF79-5F12-9083-3A51-F98E61C71C1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145FA1E-568A-C284-7717-5CC37F48452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Region-Level Adversarial Alignment</a:t>
            </a:r>
            <a:r>
              <a:rPr lang="zh-CN" altLang="en-US" b="1" dirty="0"/>
              <a:t>）</a:t>
            </a:r>
            <a:r>
              <a:rPr lang="zh-CN" altLang="en-US" dirty="0"/>
              <a:t>：</a:t>
            </a:r>
            <a:r>
              <a:rPr lang="zh-CN" altLang="en-US" b="1" dirty="0"/>
              <a:t>目的</a:t>
            </a:r>
            <a:r>
              <a:rPr lang="zh-CN" altLang="en-US" dirty="0"/>
              <a:t>：通过对抗学习使目标域的区域特征与源域的特征对齐，从而生成领域不变的特征表示。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生成器（</a:t>
            </a:r>
            <a:r>
              <a:rPr lang="en-US" altLang="zh-CN" b="1" dirty="0" err="1"/>
              <a:t>Gs</a:t>
            </a:r>
            <a:r>
              <a:rPr lang="en-US" altLang="zh-CN" b="1" dirty="0"/>
              <a:t> </a:t>
            </a:r>
            <a:r>
              <a:rPr lang="zh-CN" altLang="en-US" b="1" dirty="0"/>
              <a:t>和 </a:t>
            </a:r>
            <a:r>
              <a:rPr lang="en-US" altLang="zh-CN" b="1" dirty="0"/>
              <a:t>Gt</a:t>
            </a:r>
            <a:r>
              <a:rPr lang="zh-CN" altLang="en-US" b="1" dirty="0"/>
              <a:t>）</a:t>
            </a:r>
            <a:r>
              <a:rPr lang="zh-CN" altLang="en-US" dirty="0"/>
              <a:t>：两个生成器分别重建源域和目标域的</a:t>
            </a:r>
            <a:r>
              <a:rPr lang="en-US" altLang="zh-CN" dirty="0"/>
              <a:t>K</a:t>
            </a:r>
            <a:r>
              <a:rPr lang="zh-CN" altLang="en-US" dirty="0"/>
              <a:t>个分组区域特征，重建后生成对应的图像补丁。两个判别器用于判断输入的图像补丁是真实的（来自源域或目标域的真实图像区域）还是生成的假图像（来自生成器生成的补丁）。通过生成器和判别器之间的博弈（对抗训练），逐渐使得生成器能够生成与真实图像区域无法区分的图像，从而在特征级别对齐源域和目标域</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损失函数</a:t>
            </a:r>
            <a:r>
              <a:rPr lang="en-US" altLang="zh-CN" b="1" dirty="0" err="1"/>
              <a:t>Ladv</a:t>
            </a:r>
            <a:r>
              <a:rPr lang="zh-CN" altLang="en-US" dirty="0"/>
              <a:t>：总对抗损失函数结合了源域和目标域内的对抗损失，以及跨域对抗损失。</a:t>
            </a:r>
            <a:r>
              <a:rPr lang="en-US" altLang="zh-CN" dirty="0" err="1"/>
              <a:t>Ladv,Ds</a:t>
            </a:r>
            <a:r>
              <a:rPr lang="en-US" altLang="zh-CN" dirty="0"/>
              <a:t>​ </a:t>
            </a:r>
            <a:r>
              <a:rPr lang="zh-CN" altLang="en-US" dirty="0"/>
              <a:t>和 </a:t>
            </a:r>
            <a:r>
              <a:rPr lang="en-US" altLang="zh-CN" dirty="0" err="1"/>
              <a:t>Ladv,Dt</a:t>
            </a:r>
            <a:r>
              <a:rPr lang="en-US" altLang="zh-CN" dirty="0"/>
              <a:t> </a:t>
            </a:r>
            <a:r>
              <a:rPr lang="zh-CN" altLang="en-US" dirty="0"/>
              <a:t>是源域和目标域内的对抗损失。</a:t>
            </a:r>
            <a:r>
              <a:rPr lang="en-US" altLang="zh-CN" dirty="0" err="1"/>
              <a:t>Ladv,Gs</a:t>
            </a:r>
            <a:r>
              <a:rPr lang="en-US" altLang="zh-CN" dirty="0"/>
              <a:t>​ </a:t>
            </a:r>
            <a:r>
              <a:rPr lang="zh-CN" altLang="en-US" dirty="0"/>
              <a:t>和 </a:t>
            </a:r>
            <a:r>
              <a:rPr lang="en-US" altLang="zh-CN" dirty="0" err="1"/>
              <a:t>Ladv,Gt</a:t>
            </a:r>
            <a:r>
              <a:rPr lang="en-US" altLang="zh-CN" dirty="0"/>
              <a:t>​ </a:t>
            </a:r>
            <a:r>
              <a:rPr lang="zh-CN" altLang="en-US" dirty="0"/>
              <a:t>则是在同一域内生成假图像，并让其看起来像真的图像的生成器损失。</a:t>
            </a:r>
            <a:r>
              <a:rPr lang="en-US" altLang="zh-CN" dirty="0" err="1"/>
              <a:t>Ladv,F</a:t>
            </a:r>
            <a:r>
              <a:rPr lang="en-US" altLang="zh-CN" dirty="0"/>
              <a:t>​ </a:t>
            </a:r>
            <a:r>
              <a:rPr lang="zh-CN" altLang="en-US" dirty="0"/>
              <a:t>是检测模型的跨域对抗损失，它将源域假输入作为目标域输入来进行跨域对齐。公式（</a:t>
            </a:r>
            <a:r>
              <a:rPr lang="en-US" altLang="zh-CN" dirty="0"/>
              <a:t>2</a:t>
            </a:r>
            <a:r>
              <a:rPr lang="zh-CN" altLang="en-US" dirty="0"/>
              <a:t>）展示了标准的对抗损失，其中 </a:t>
            </a:r>
            <a:r>
              <a:rPr lang="en-US" altLang="zh-CN" dirty="0"/>
              <a:t>PPP </a:t>
            </a:r>
            <a:r>
              <a:rPr lang="zh-CN" altLang="en-US" dirty="0"/>
              <a:t>是根据聚类中心得到的真实区域，生成器通过特征表示 </a:t>
            </a:r>
            <a:r>
              <a:rPr lang="en-US" altLang="zh-CN" dirty="0"/>
              <a:t>Θ </a:t>
            </a:r>
            <a:r>
              <a:rPr lang="zh-CN" altLang="en-US" dirty="0"/>
              <a:t>生成假图像，判别器负责判别真假。</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B326717-5984-C397-3B6D-DFE2A3A80F40}"/>
              </a:ext>
            </a:extLst>
          </p:cNvPr>
          <p:cNvSpPr>
            <a:spLocks noGrp="1"/>
          </p:cNvSpPr>
          <p:nvPr>
            <p:ph type="sldNum" sz="quarter" idx="10"/>
          </p:nvPr>
        </p:nvSpPr>
        <p:spPr/>
        <p:txBody>
          <a:bodyPr/>
          <a:lstStyle/>
          <a:p>
            <a:fld id="{677A2CBA-E486-4DC8-8696-C7854B0A28FD}" type="slidenum">
              <a:rPr lang="zh-CN" altLang="en-US" smtClean="0"/>
              <a:t>54</a:t>
            </a:fld>
            <a:endParaRPr lang="zh-CN" altLang="en-US"/>
          </a:p>
        </p:txBody>
      </p:sp>
    </p:spTree>
    <p:extLst>
      <p:ext uri="{BB962C8B-B14F-4D97-AF65-F5344CB8AC3E}">
        <p14:creationId xmlns:p14="http://schemas.microsoft.com/office/powerpoint/2010/main" val="1475026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B7D87-AE3D-0993-F5A2-7E65A5D02C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ADF502-1693-5F66-9B31-1F33477CE37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CDF7125-4822-4FAD-E325-F63F4FA691E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Region-Level Adversarial Alignment</a:t>
            </a:r>
            <a:r>
              <a:rPr lang="zh-CN" altLang="en-US" b="1" dirty="0"/>
              <a:t>）</a:t>
            </a:r>
            <a:r>
              <a:rPr lang="zh-CN" altLang="en-US" dirty="0"/>
              <a:t>：</a:t>
            </a:r>
            <a:r>
              <a:rPr lang="zh-CN" altLang="en-US" b="1" dirty="0"/>
              <a:t>目的</a:t>
            </a:r>
            <a:r>
              <a:rPr lang="zh-CN" altLang="en-US" dirty="0"/>
              <a:t>：通过对抗学习使目标域的区域特征与源域的特征对齐，从而生成领域不变的特征表示。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生成器（</a:t>
            </a:r>
            <a:r>
              <a:rPr lang="en-US" altLang="zh-CN" b="1" dirty="0" err="1"/>
              <a:t>Gs</a:t>
            </a:r>
            <a:r>
              <a:rPr lang="en-US" altLang="zh-CN" b="1" dirty="0"/>
              <a:t> </a:t>
            </a:r>
            <a:r>
              <a:rPr lang="zh-CN" altLang="en-US" b="1" dirty="0"/>
              <a:t>和 </a:t>
            </a:r>
            <a:r>
              <a:rPr lang="en-US" altLang="zh-CN" b="1" dirty="0"/>
              <a:t>Gt</a:t>
            </a:r>
            <a:r>
              <a:rPr lang="zh-CN" altLang="en-US" b="1" dirty="0"/>
              <a:t>）</a:t>
            </a:r>
            <a:r>
              <a:rPr lang="zh-CN" altLang="en-US" dirty="0"/>
              <a:t>：两个生成器分别重建源域和目标域的</a:t>
            </a:r>
            <a:r>
              <a:rPr lang="en-US" altLang="zh-CN" dirty="0"/>
              <a:t>K</a:t>
            </a:r>
            <a:r>
              <a:rPr lang="zh-CN" altLang="en-US" dirty="0"/>
              <a:t>个分组区域特征，重建后生成对应的图像补丁。两个判别器用于判断输入的图像补丁是真实的（来自源域或目标域的真实图像区域）还是生成的假图像（来自生成器生成的补丁）。通过生成器和判别器之间的博弈（对抗训练），逐渐使得生成器能够生成与真实图像区域无法区分的图像，从而在特征级别对齐源域和目标域</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损失函数</a:t>
            </a:r>
            <a:r>
              <a:rPr lang="en-US" altLang="zh-CN" b="1" dirty="0" err="1"/>
              <a:t>Ladv</a:t>
            </a:r>
            <a:r>
              <a:rPr lang="zh-CN" altLang="en-US" dirty="0"/>
              <a:t>：总对抗损失函数结合了源域和目标域内的对抗损失，以及跨域对抗损失。</a:t>
            </a:r>
            <a:r>
              <a:rPr lang="en-US" altLang="zh-CN" dirty="0" err="1"/>
              <a:t>Ladv,Ds</a:t>
            </a:r>
            <a:r>
              <a:rPr lang="en-US" altLang="zh-CN" dirty="0"/>
              <a:t>​ </a:t>
            </a:r>
            <a:r>
              <a:rPr lang="zh-CN" altLang="en-US" dirty="0"/>
              <a:t>和 </a:t>
            </a:r>
            <a:r>
              <a:rPr lang="en-US" altLang="zh-CN" dirty="0" err="1"/>
              <a:t>Ladv,Dt</a:t>
            </a:r>
            <a:r>
              <a:rPr lang="en-US" altLang="zh-CN" dirty="0"/>
              <a:t> </a:t>
            </a:r>
            <a:r>
              <a:rPr lang="zh-CN" altLang="en-US" dirty="0"/>
              <a:t>是源域和目标域内的对抗损失。</a:t>
            </a:r>
            <a:r>
              <a:rPr lang="en-US" altLang="zh-CN" dirty="0" err="1"/>
              <a:t>Ladv,Gs</a:t>
            </a:r>
            <a:r>
              <a:rPr lang="en-US" altLang="zh-CN" dirty="0"/>
              <a:t>​ </a:t>
            </a:r>
            <a:r>
              <a:rPr lang="zh-CN" altLang="en-US" dirty="0"/>
              <a:t>和 </a:t>
            </a:r>
            <a:r>
              <a:rPr lang="en-US" altLang="zh-CN" dirty="0" err="1"/>
              <a:t>Ladv,Gt</a:t>
            </a:r>
            <a:r>
              <a:rPr lang="en-US" altLang="zh-CN" dirty="0"/>
              <a:t>​ </a:t>
            </a:r>
            <a:r>
              <a:rPr lang="zh-CN" altLang="en-US" dirty="0"/>
              <a:t>则是在同一域内生成假图像，并让其看起来像真的图像的生成器损失。</a:t>
            </a:r>
            <a:r>
              <a:rPr lang="en-US" altLang="zh-CN" dirty="0" err="1"/>
              <a:t>Ladv,F</a:t>
            </a:r>
            <a:r>
              <a:rPr lang="en-US" altLang="zh-CN" dirty="0"/>
              <a:t>​ </a:t>
            </a:r>
            <a:r>
              <a:rPr lang="zh-CN" altLang="en-US" dirty="0"/>
              <a:t>是检测模型的跨域对抗损失，它将源域假输入作为目标域输入来进行跨域对齐。公式（</a:t>
            </a:r>
            <a:r>
              <a:rPr lang="en-US" altLang="zh-CN" dirty="0"/>
              <a:t>2</a:t>
            </a:r>
            <a:r>
              <a:rPr lang="zh-CN" altLang="en-US" dirty="0"/>
              <a:t>）展示了标准的对抗损失，其中 </a:t>
            </a:r>
            <a:r>
              <a:rPr lang="en-US" altLang="zh-CN" dirty="0"/>
              <a:t>PPP </a:t>
            </a:r>
            <a:r>
              <a:rPr lang="zh-CN" altLang="en-US" dirty="0"/>
              <a:t>是根据聚类中心得到的真实区域，生成器通过特征表示 </a:t>
            </a:r>
            <a:r>
              <a:rPr lang="en-US" altLang="zh-CN" dirty="0"/>
              <a:t>Θ </a:t>
            </a:r>
            <a:r>
              <a:rPr lang="zh-CN" altLang="en-US" dirty="0"/>
              <a:t>生成假图像，判别器负责判别真假。</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D9D4A8B-C0C6-1F87-4DA5-2D01D6844DB0}"/>
              </a:ext>
            </a:extLst>
          </p:cNvPr>
          <p:cNvSpPr>
            <a:spLocks noGrp="1"/>
          </p:cNvSpPr>
          <p:nvPr>
            <p:ph type="sldNum" sz="quarter" idx="10"/>
          </p:nvPr>
        </p:nvSpPr>
        <p:spPr/>
        <p:txBody>
          <a:bodyPr/>
          <a:lstStyle/>
          <a:p>
            <a:fld id="{677A2CBA-E486-4DC8-8696-C7854B0A28FD}" type="slidenum">
              <a:rPr lang="zh-CN" altLang="en-US" smtClean="0"/>
              <a:t>55</a:t>
            </a:fld>
            <a:endParaRPr lang="zh-CN" altLang="en-US"/>
          </a:p>
        </p:txBody>
      </p:sp>
    </p:spTree>
    <p:extLst>
      <p:ext uri="{BB962C8B-B14F-4D97-AF65-F5344CB8AC3E}">
        <p14:creationId xmlns:p14="http://schemas.microsoft.com/office/powerpoint/2010/main" val="19296496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C615C-8855-A9B1-7A7E-4454204304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6B21CD-AB38-B8FC-AD28-6B6EBAF7285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15051E7-CBA7-A8BA-0C57-CD5BE19A84E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Region-Level Adversarial Alignment</a:t>
            </a:r>
            <a:r>
              <a:rPr lang="zh-CN" altLang="en-US" b="1" dirty="0"/>
              <a:t>）</a:t>
            </a:r>
            <a:r>
              <a:rPr lang="zh-CN" altLang="en-US" dirty="0"/>
              <a:t>：</a:t>
            </a:r>
            <a:r>
              <a:rPr lang="zh-CN" altLang="en-US" b="1" dirty="0"/>
              <a:t>目的</a:t>
            </a:r>
            <a:r>
              <a:rPr lang="zh-CN" altLang="en-US" dirty="0"/>
              <a:t>：通过对抗学习使目标域的区域特征与源域的特征对齐，从而生成领域不变的特征表示。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生成器（</a:t>
            </a:r>
            <a:r>
              <a:rPr lang="en-US" altLang="zh-CN" b="1" dirty="0" err="1"/>
              <a:t>Gs</a:t>
            </a:r>
            <a:r>
              <a:rPr lang="en-US" altLang="zh-CN" b="1" dirty="0"/>
              <a:t> </a:t>
            </a:r>
            <a:r>
              <a:rPr lang="zh-CN" altLang="en-US" b="1" dirty="0"/>
              <a:t>和 </a:t>
            </a:r>
            <a:r>
              <a:rPr lang="en-US" altLang="zh-CN" b="1" dirty="0"/>
              <a:t>Gt</a:t>
            </a:r>
            <a:r>
              <a:rPr lang="zh-CN" altLang="en-US" b="1" dirty="0"/>
              <a:t>）</a:t>
            </a:r>
            <a:r>
              <a:rPr lang="zh-CN" altLang="en-US" dirty="0"/>
              <a:t>：两个生成器分别重建源域和目标域的</a:t>
            </a:r>
            <a:r>
              <a:rPr lang="en-US" altLang="zh-CN" dirty="0"/>
              <a:t>K</a:t>
            </a:r>
            <a:r>
              <a:rPr lang="zh-CN" altLang="en-US" dirty="0"/>
              <a:t>个分组区域特征，重建后生成对应的图像补丁。两个判别器用于判断输入的图像补丁是真实的（来自源域或目标域的真实图像区域）还是生成的假图像（来自生成器生成的补丁）。通过生成器和判别器之间的博弈（对抗训练），逐渐使得生成器能够生成与真实图像区域无法区分的图像，从而在特征级别对齐源域和目标域</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损失函数</a:t>
            </a:r>
            <a:r>
              <a:rPr lang="en-US" altLang="zh-CN" b="1" dirty="0" err="1"/>
              <a:t>Ladv</a:t>
            </a:r>
            <a:r>
              <a:rPr lang="zh-CN" altLang="en-US" dirty="0"/>
              <a:t>：总对抗损失函数结合了源域和目标域内的对抗损失，以及跨域对抗损失。</a:t>
            </a:r>
            <a:r>
              <a:rPr lang="en-US" altLang="zh-CN" dirty="0" err="1"/>
              <a:t>Ladv,Ds</a:t>
            </a:r>
            <a:r>
              <a:rPr lang="en-US" altLang="zh-CN" dirty="0"/>
              <a:t>​ </a:t>
            </a:r>
            <a:r>
              <a:rPr lang="zh-CN" altLang="en-US" dirty="0"/>
              <a:t>和 </a:t>
            </a:r>
            <a:r>
              <a:rPr lang="en-US" altLang="zh-CN" dirty="0" err="1"/>
              <a:t>Ladv,Dt</a:t>
            </a:r>
            <a:r>
              <a:rPr lang="en-US" altLang="zh-CN" dirty="0"/>
              <a:t> </a:t>
            </a:r>
            <a:r>
              <a:rPr lang="zh-CN" altLang="en-US" dirty="0"/>
              <a:t>是源域和目标域内的对抗损失。</a:t>
            </a:r>
            <a:r>
              <a:rPr lang="en-US" altLang="zh-CN" dirty="0" err="1"/>
              <a:t>Ladv,Gs</a:t>
            </a:r>
            <a:r>
              <a:rPr lang="en-US" altLang="zh-CN" dirty="0"/>
              <a:t>​ </a:t>
            </a:r>
            <a:r>
              <a:rPr lang="zh-CN" altLang="en-US" dirty="0"/>
              <a:t>和 </a:t>
            </a:r>
            <a:r>
              <a:rPr lang="en-US" altLang="zh-CN" dirty="0" err="1"/>
              <a:t>Ladv,Gt</a:t>
            </a:r>
            <a:r>
              <a:rPr lang="en-US" altLang="zh-CN" dirty="0"/>
              <a:t>​ </a:t>
            </a:r>
            <a:r>
              <a:rPr lang="zh-CN" altLang="en-US" dirty="0"/>
              <a:t>则是在同一域内生成假图像，并让其看起来像真的图像的生成器损失。</a:t>
            </a:r>
            <a:r>
              <a:rPr lang="en-US" altLang="zh-CN" dirty="0" err="1"/>
              <a:t>Ladv,F</a:t>
            </a:r>
            <a:r>
              <a:rPr lang="en-US" altLang="zh-CN" dirty="0"/>
              <a:t>​ </a:t>
            </a:r>
            <a:r>
              <a:rPr lang="zh-CN" altLang="en-US" dirty="0"/>
              <a:t>是检测模型的跨域对抗损失，它将源域假输入作为目标域输入来进行跨域对齐。公式（</a:t>
            </a:r>
            <a:r>
              <a:rPr lang="en-US" altLang="zh-CN" dirty="0"/>
              <a:t>2</a:t>
            </a:r>
            <a:r>
              <a:rPr lang="zh-CN" altLang="en-US" dirty="0"/>
              <a:t>）展示了标准的对抗损失，其中 </a:t>
            </a:r>
            <a:r>
              <a:rPr lang="en-US" altLang="zh-CN" dirty="0"/>
              <a:t>PPP </a:t>
            </a:r>
            <a:r>
              <a:rPr lang="zh-CN" altLang="en-US" dirty="0"/>
              <a:t>是根据聚类中心得到的真实区域，生成器通过特征表示 </a:t>
            </a:r>
            <a:r>
              <a:rPr lang="en-US" altLang="zh-CN" dirty="0"/>
              <a:t>Θ </a:t>
            </a:r>
            <a:r>
              <a:rPr lang="zh-CN" altLang="en-US" dirty="0"/>
              <a:t>生成假图像，判别器负责判别真假。</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85FAEB4-B069-F1A7-8722-FC551DAC703B}"/>
              </a:ext>
            </a:extLst>
          </p:cNvPr>
          <p:cNvSpPr>
            <a:spLocks noGrp="1"/>
          </p:cNvSpPr>
          <p:nvPr>
            <p:ph type="sldNum" sz="quarter" idx="10"/>
          </p:nvPr>
        </p:nvSpPr>
        <p:spPr/>
        <p:txBody>
          <a:bodyPr/>
          <a:lstStyle/>
          <a:p>
            <a:fld id="{677A2CBA-E486-4DC8-8696-C7854B0A28FD}" type="slidenum">
              <a:rPr lang="zh-CN" altLang="en-US" smtClean="0"/>
              <a:t>56</a:t>
            </a:fld>
            <a:endParaRPr lang="zh-CN" altLang="en-US"/>
          </a:p>
        </p:txBody>
      </p:sp>
    </p:spTree>
    <p:extLst>
      <p:ext uri="{BB962C8B-B14F-4D97-AF65-F5344CB8AC3E}">
        <p14:creationId xmlns:p14="http://schemas.microsoft.com/office/powerpoint/2010/main" val="31256229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E7316-512A-AD16-8341-24712487DA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E459A8-4EF6-19FB-7DA5-C5B21B1FCD0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3D8337F-8F36-83C5-8217-C388969DD84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Region-Level Adversarial Alignment</a:t>
            </a:r>
            <a:r>
              <a:rPr lang="zh-CN" altLang="en-US" b="1" dirty="0"/>
              <a:t>）</a:t>
            </a:r>
            <a:r>
              <a:rPr lang="zh-CN" altLang="en-US" dirty="0"/>
              <a:t>：</a:t>
            </a:r>
            <a:r>
              <a:rPr lang="zh-CN" altLang="en-US" b="1" dirty="0"/>
              <a:t>目的</a:t>
            </a:r>
            <a:r>
              <a:rPr lang="zh-CN" altLang="en-US" dirty="0"/>
              <a:t>：通过对抗学习使目标域的区域特征与源域的特征对齐，从而生成领域不变的特征表示。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生成器（</a:t>
            </a:r>
            <a:r>
              <a:rPr lang="en-US" altLang="zh-CN" b="1" dirty="0" err="1"/>
              <a:t>Gs</a:t>
            </a:r>
            <a:r>
              <a:rPr lang="en-US" altLang="zh-CN" b="1" dirty="0"/>
              <a:t> </a:t>
            </a:r>
            <a:r>
              <a:rPr lang="zh-CN" altLang="en-US" b="1" dirty="0"/>
              <a:t>和 </a:t>
            </a:r>
            <a:r>
              <a:rPr lang="en-US" altLang="zh-CN" b="1" dirty="0"/>
              <a:t>Gt</a:t>
            </a:r>
            <a:r>
              <a:rPr lang="zh-CN" altLang="en-US" b="1" dirty="0"/>
              <a:t>）</a:t>
            </a:r>
            <a:r>
              <a:rPr lang="zh-CN" altLang="en-US" dirty="0"/>
              <a:t>：两个生成器分别重建源域和目标域的</a:t>
            </a:r>
            <a:r>
              <a:rPr lang="en-US" altLang="zh-CN" dirty="0"/>
              <a:t>K</a:t>
            </a:r>
            <a:r>
              <a:rPr lang="zh-CN" altLang="en-US" dirty="0"/>
              <a:t>个分组区域特征，重建后生成对应的图像补丁。两个判别器用于判断输入的图像补丁是真实的（来自源域或目标域的真实图像区域）还是生成的假图像（来自生成器生成的补丁）。通过生成器和判别器之间的博弈（对抗训练），逐渐使得生成器能够生成与真实图像区域无法区分的图像，从而在特征级别对齐源域和目标域</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损失函数</a:t>
            </a:r>
            <a:r>
              <a:rPr lang="en-US" altLang="zh-CN" b="1" dirty="0" err="1"/>
              <a:t>Ladv</a:t>
            </a:r>
            <a:r>
              <a:rPr lang="zh-CN" altLang="en-US" dirty="0"/>
              <a:t>：总对抗损失函数结合了源域和目标域内的对抗损失，以及跨域对抗损失。</a:t>
            </a:r>
            <a:r>
              <a:rPr lang="en-US" altLang="zh-CN" dirty="0" err="1"/>
              <a:t>Ladv,Ds</a:t>
            </a:r>
            <a:r>
              <a:rPr lang="en-US" altLang="zh-CN" dirty="0"/>
              <a:t>​ </a:t>
            </a:r>
            <a:r>
              <a:rPr lang="zh-CN" altLang="en-US" dirty="0"/>
              <a:t>和 </a:t>
            </a:r>
            <a:r>
              <a:rPr lang="en-US" altLang="zh-CN" dirty="0" err="1"/>
              <a:t>Ladv,Dt</a:t>
            </a:r>
            <a:r>
              <a:rPr lang="en-US" altLang="zh-CN" dirty="0"/>
              <a:t> </a:t>
            </a:r>
            <a:r>
              <a:rPr lang="zh-CN" altLang="en-US" dirty="0"/>
              <a:t>是源域和目标域内的对抗损失。</a:t>
            </a:r>
            <a:r>
              <a:rPr lang="en-US" altLang="zh-CN" dirty="0" err="1"/>
              <a:t>Ladv,Gs</a:t>
            </a:r>
            <a:r>
              <a:rPr lang="en-US" altLang="zh-CN" dirty="0"/>
              <a:t>​ </a:t>
            </a:r>
            <a:r>
              <a:rPr lang="zh-CN" altLang="en-US" dirty="0"/>
              <a:t>和 </a:t>
            </a:r>
            <a:r>
              <a:rPr lang="en-US" altLang="zh-CN" dirty="0" err="1"/>
              <a:t>Ladv,Gt</a:t>
            </a:r>
            <a:r>
              <a:rPr lang="en-US" altLang="zh-CN" dirty="0"/>
              <a:t>​ </a:t>
            </a:r>
            <a:r>
              <a:rPr lang="zh-CN" altLang="en-US" dirty="0"/>
              <a:t>则是在同一域内生成假图像，并让其看起来像真的图像的生成器损失。</a:t>
            </a:r>
            <a:r>
              <a:rPr lang="en-US" altLang="zh-CN" dirty="0" err="1"/>
              <a:t>Ladv,F</a:t>
            </a:r>
            <a:r>
              <a:rPr lang="en-US" altLang="zh-CN" dirty="0"/>
              <a:t>​ </a:t>
            </a:r>
            <a:r>
              <a:rPr lang="zh-CN" altLang="en-US" dirty="0"/>
              <a:t>是检测模型的跨域对抗损失，它将源域假输入作为目标域输入来进行跨域对齐。公式（</a:t>
            </a:r>
            <a:r>
              <a:rPr lang="en-US" altLang="zh-CN" dirty="0"/>
              <a:t>2</a:t>
            </a:r>
            <a:r>
              <a:rPr lang="zh-CN" altLang="en-US" dirty="0"/>
              <a:t>）展示了标准的对抗损失，其中 </a:t>
            </a:r>
            <a:r>
              <a:rPr lang="en-US" altLang="zh-CN" dirty="0"/>
              <a:t>PPP </a:t>
            </a:r>
            <a:r>
              <a:rPr lang="zh-CN" altLang="en-US" dirty="0"/>
              <a:t>是根据聚类中心得到的真实区域，生成器通过特征表示 </a:t>
            </a:r>
            <a:r>
              <a:rPr lang="en-US" altLang="zh-CN" dirty="0"/>
              <a:t>Θ </a:t>
            </a:r>
            <a:r>
              <a:rPr lang="zh-CN" altLang="en-US" dirty="0"/>
              <a:t>生成假图像，判别器负责判别真假。</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B387E0E-0ACE-A53B-34E6-C87CEA24529C}"/>
              </a:ext>
            </a:extLst>
          </p:cNvPr>
          <p:cNvSpPr>
            <a:spLocks noGrp="1"/>
          </p:cNvSpPr>
          <p:nvPr>
            <p:ph type="sldNum" sz="quarter" idx="10"/>
          </p:nvPr>
        </p:nvSpPr>
        <p:spPr/>
        <p:txBody>
          <a:bodyPr/>
          <a:lstStyle/>
          <a:p>
            <a:fld id="{677A2CBA-E486-4DC8-8696-C7854B0A28FD}" type="slidenum">
              <a:rPr lang="zh-CN" altLang="en-US" smtClean="0"/>
              <a:t>57</a:t>
            </a:fld>
            <a:endParaRPr lang="zh-CN" altLang="en-US"/>
          </a:p>
        </p:txBody>
      </p:sp>
    </p:spTree>
    <p:extLst>
      <p:ext uri="{BB962C8B-B14F-4D97-AF65-F5344CB8AC3E}">
        <p14:creationId xmlns:p14="http://schemas.microsoft.com/office/powerpoint/2010/main" val="4274214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该实验展示了从正常天气到有雾条件的领域适应实验，使用 </a:t>
            </a:r>
            <a:r>
              <a:rPr lang="en-US" altLang="zh-CN" dirty="0"/>
              <a:t>Cityscapes </a:t>
            </a:r>
            <a:r>
              <a:rPr lang="zh-CN" altLang="en-US" dirty="0"/>
              <a:t>作为源域，</a:t>
            </a:r>
            <a:r>
              <a:rPr lang="en-US" altLang="zh-CN" dirty="0"/>
              <a:t>Foggy-Cityscapes </a:t>
            </a:r>
            <a:r>
              <a:rPr lang="zh-CN" altLang="en-US" dirty="0"/>
              <a:t>作为目标域。通过区域级别的适应策略，模型在目标域上的检测性能有显著提升，表明这种方法能有效减少不同天气条件下的检测差距。</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无监督领域自适应的核心任务是，利用源域中的有标签数据和目标域中的无标签数据，去训练一个能够对目标域数据进行分类的模型。挑战在于源域和目标域的数据分布通常是不同的，而且目标域的数据没有标签。</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BD625-C4FD-E01D-852F-B82561244A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916699-C68A-E812-DC31-FC02C2D5B56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678C385-528B-98EF-6B49-A1E0EB6AB22B}"/>
              </a:ext>
            </a:extLst>
          </p:cNvPr>
          <p:cNvSpPr>
            <a:spLocks noGrp="1"/>
          </p:cNvSpPr>
          <p:nvPr>
            <p:ph type="body" idx="1"/>
          </p:nvPr>
        </p:nvSpPr>
        <p:spPr/>
        <p:txBody>
          <a:bodyPr/>
          <a:lstStyle/>
          <a:p>
            <a:pPr algn="just"/>
            <a:r>
              <a:rPr lang="zh-CN" altLang="en-US" dirty="0"/>
              <a:t>该实验展示了从正常天气到有雾条件的领域适应实验，使用 </a:t>
            </a:r>
            <a:r>
              <a:rPr lang="en-US" altLang="zh-CN" dirty="0"/>
              <a:t>Cityscapes </a:t>
            </a:r>
            <a:r>
              <a:rPr lang="zh-CN" altLang="en-US" dirty="0"/>
              <a:t>作为源域，</a:t>
            </a:r>
            <a:r>
              <a:rPr lang="en-US" altLang="zh-CN" dirty="0"/>
              <a:t>Foggy-Cityscapes </a:t>
            </a:r>
            <a:r>
              <a:rPr lang="zh-CN" altLang="en-US" dirty="0"/>
              <a:t>作为目标域。通过区域级别的适应策略，模型在目标域上的检测性能有显著提升，表明这种方法能有效减少不同天气条件下的检测差距。</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D888582-1AAC-8C2A-389E-AF04687E0168}"/>
              </a:ext>
            </a:extLst>
          </p:cNvPr>
          <p:cNvSpPr>
            <a:spLocks noGrp="1"/>
          </p:cNvSpPr>
          <p:nvPr>
            <p:ph type="sldNum" sz="quarter" idx="10"/>
          </p:nvPr>
        </p:nvSpPr>
        <p:spPr/>
        <p:txBody>
          <a:bodyPr/>
          <a:lstStyle/>
          <a:p>
            <a:fld id="{677A2CBA-E486-4DC8-8696-C7854B0A28FD}" type="slidenum">
              <a:rPr lang="zh-CN" altLang="en-US" smtClean="0"/>
              <a:t>60</a:t>
            </a:fld>
            <a:endParaRPr lang="zh-CN" altLang="en-US"/>
          </a:p>
        </p:txBody>
      </p:sp>
    </p:spTree>
    <p:extLst>
      <p:ext uri="{BB962C8B-B14F-4D97-AF65-F5344CB8AC3E}">
        <p14:creationId xmlns:p14="http://schemas.microsoft.com/office/powerpoint/2010/main" val="39333533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15286-6595-BBAB-BAE3-7E2048F62E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6D0856-FD26-E82A-429F-42D4E2A5AAB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67F7016-7937-8E9E-53D1-7EE449C2089B}"/>
              </a:ext>
            </a:extLst>
          </p:cNvPr>
          <p:cNvSpPr>
            <a:spLocks noGrp="1"/>
          </p:cNvSpPr>
          <p:nvPr>
            <p:ph type="body" idx="1"/>
          </p:nvPr>
        </p:nvSpPr>
        <p:spPr/>
        <p:txBody>
          <a:bodyPr/>
          <a:lstStyle/>
          <a:p>
            <a:pPr algn="just"/>
            <a:r>
              <a:rPr lang="zh-CN" altLang="en-US" dirty="0"/>
              <a:t>该实验展示了从正常天气到有雾条件的领域适应实验，使用 </a:t>
            </a:r>
            <a:r>
              <a:rPr lang="en-US" altLang="zh-CN" dirty="0"/>
              <a:t>Cityscapes </a:t>
            </a:r>
            <a:r>
              <a:rPr lang="zh-CN" altLang="en-US" dirty="0"/>
              <a:t>作为源域，</a:t>
            </a:r>
            <a:r>
              <a:rPr lang="en-US" altLang="zh-CN" dirty="0"/>
              <a:t>Foggy-Cityscapes </a:t>
            </a:r>
            <a:r>
              <a:rPr lang="zh-CN" altLang="en-US" dirty="0"/>
              <a:t>作为目标域。通过区域级别的适应策略，模型在目标域上的检测性能有显著提升，表明这种方法能有效减少不同天气条件下的检测差距。</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38FC067-6521-A314-6744-625ABA77A9D6}"/>
              </a:ext>
            </a:extLst>
          </p:cNvPr>
          <p:cNvSpPr>
            <a:spLocks noGrp="1"/>
          </p:cNvSpPr>
          <p:nvPr>
            <p:ph type="sldNum" sz="quarter" idx="10"/>
          </p:nvPr>
        </p:nvSpPr>
        <p:spPr/>
        <p:txBody>
          <a:bodyPr/>
          <a:lstStyle/>
          <a:p>
            <a:fld id="{677A2CBA-E486-4DC8-8696-C7854B0A28FD}" type="slidenum">
              <a:rPr lang="zh-CN" altLang="en-US" smtClean="0"/>
              <a:t>61</a:t>
            </a:fld>
            <a:endParaRPr lang="zh-CN" altLang="en-US"/>
          </a:p>
        </p:txBody>
      </p:sp>
    </p:spTree>
    <p:extLst>
      <p:ext uri="{BB962C8B-B14F-4D97-AF65-F5344CB8AC3E}">
        <p14:creationId xmlns:p14="http://schemas.microsoft.com/office/powerpoint/2010/main" val="35142666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819F3-11BB-E7C6-00A5-BD20A6C357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F6C807-7B8B-454B-9D65-7E8B55FCBEE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D803023-66E1-0905-42F2-B8C7D17AC4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255540A-76DF-A059-5DCD-080A4B9909E1}"/>
              </a:ext>
            </a:extLst>
          </p:cNvPr>
          <p:cNvSpPr>
            <a:spLocks noGrp="1"/>
          </p:cNvSpPr>
          <p:nvPr>
            <p:ph type="sldNum" sz="quarter" idx="10"/>
          </p:nvPr>
        </p:nvSpPr>
        <p:spPr/>
        <p:txBody>
          <a:bodyPr/>
          <a:lstStyle/>
          <a:p>
            <a:fld id="{677A2CBA-E486-4DC8-8696-C7854B0A28FD}" type="slidenum">
              <a:rPr lang="zh-CN" altLang="en-US" smtClean="0"/>
              <a:t>62</a:t>
            </a:fld>
            <a:endParaRPr lang="zh-CN" altLang="en-US"/>
          </a:p>
        </p:txBody>
      </p:sp>
    </p:spTree>
    <p:extLst>
      <p:ext uri="{BB962C8B-B14F-4D97-AF65-F5344CB8AC3E}">
        <p14:creationId xmlns:p14="http://schemas.microsoft.com/office/powerpoint/2010/main" val="9621095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探索替代的深度神经网络架构和改进图注意力模型，以进一步提高模型性能。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基于多模态改进DS证据理论的轴承故障诊断</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b="1" dirty="0"/>
              <a:t>对标注数据的依赖</a:t>
            </a:r>
            <a:r>
              <a:rPr lang="zh-CN" altLang="en-US" dirty="0"/>
              <a:t>：深度卷积神经网络（</a:t>
            </a:r>
            <a:r>
              <a:rPr lang="en-US" altLang="zh-CN" dirty="0"/>
              <a:t>CNN</a:t>
            </a:r>
            <a:r>
              <a:rPr lang="zh-CN" altLang="en-US" dirty="0"/>
              <a:t>）在对象识别任务中取得了显著的成功，但它们严重依赖大量标注的训练数据才能表现良好。而这个标注过程通常非常费时且昂贵。</a:t>
            </a:r>
            <a:endParaRPr lang="en-US" altLang="zh-CN" dirty="0"/>
          </a:p>
          <a:p>
            <a:pPr algn="l"/>
            <a:r>
              <a:rPr lang="zh-CN" altLang="en-US" b="1" dirty="0"/>
              <a:t>目标检测标注的负担</a:t>
            </a:r>
            <a:r>
              <a:rPr lang="zh-CN" altLang="en-US" dirty="0"/>
              <a:t>：在目标检测任务中，标注过程更为繁琐，因为需要对图像中的每个对象进行精确标注，通常使用边界框来标记对象的位置和范围。这比简单的分类任务要复杂得多。</a:t>
            </a:r>
            <a:endParaRPr lang="en-US" altLang="zh-CN" dirty="0"/>
          </a:p>
          <a:p>
            <a:pPr algn="l"/>
            <a:r>
              <a:rPr lang="zh-CN" altLang="en-US" b="1" dirty="0"/>
              <a:t>迁移学习与数据集偏差</a:t>
            </a:r>
            <a:r>
              <a:rPr lang="zh-CN" altLang="en-US" dirty="0"/>
              <a:t>：减少标注需求的一种可能方案是使用在大型标注数据集上预训练的模型（即迁移学习）。然而，这些预训练的模型通常存在</a:t>
            </a:r>
            <a:r>
              <a:rPr lang="zh-CN" altLang="en-US" b="1" dirty="0"/>
              <a:t>数据集偏差</a:t>
            </a:r>
            <a:r>
              <a:rPr lang="zh-CN" altLang="en-US" dirty="0"/>
              <a:t>，意味着当它们应用于与训练数据不同的新数据集时，性能往往会下降</a:t>
            </a:r>
            <a:endParaRPr lang="en-US" altLang="zh-CN" dirty="0"/>
          </a:p>
          <a:p>
            <a:pPr algn="l"/>
            <a:r>
              <a:rPr lang="zh-CN" altLang="en-US" dirty="0"/>
              <a:t>为了提升模型在不同领域间的泛化能力（即在新数据集上仍能表现良好），对齐全局特征（捕捉图像整体结构和背景）至关重要。然而，这存在挑战，因为要实现有效的迁移，不仅要对齐对象类别，还要确保不同领域的背景和场景布局相似。</a:t>
            </a:r>
            <a:endParaRPr lang="en-US" altLang="zh-CN" dirty="0"/>
          </a:p>
          <a:p>
            <a:pPr algn="l"/>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b="1" dirty="0"/>
              <a:t>对标注数据的依赖</a:t>
            </a:r>
            <a:r>
              <a:rPr lang="zh-CN" altLang="en-US" dirty="0"/>
              <a:t>：深度卷积神经网络（</a:t>
            </a:r>
            <a:r>
              <a:rPr lang="en-US" altLang="zh-CN" dirty="0"/>
              <a:t>CNN</a:t>
            </a:r>
            <a:r>
              <a:rPr lang="zh-CN" altLang="en-US" dirty="0"/>
              <a:t>）在对象识别任务中取得了显著的成功，但它们严重依赖大量标注的训练数据才能表现良好。而这个标注过程通常非常费时且昂贵。</a:t>
            </a:r>
            <a:endParaRPr lang="en-US" altLang="zh-CN" dirty="0"/>
          </a:p>
          <a:p>
            <a:pPr algn="l"/>
            <a:r>
              <a:rPr lang="zh-CN" altLang="en-US" b="1" dirty="0"/>
              <a:t>目标检测标注的负担</a:t>
            </a:r>
            <a:r>
              <a:rPr lang="zh-CN" altLang="en-US" dirty="0"/>
              <a:t>：在目标检测任务中，标注过程更为繁琐，因为需要对图像中的每个对象进行精确标注，通常使用边界框来标记对象的位置和范围。这比简单的分类任务要复杂得多。</a:t>
            </a:r>
            <a:endParaRPr lang="en-US" altLang="zh-CN" dirty="0"/>
          </a:p>
          <a:p>
            <a:pPr algn="l"/>
            <a:r>
              <a:rPr lang="zh-CN" altLang="en-US" b="1" dirty="0"/>
              <a:t>迁移学习与数据集偏差</a:t>
            </a:r>
            <a:r>
              <a:rPr lang="zh-CN" altLang="en-US" dirty="0"/>
              <a:t>：减少标注需求的一种可能方案是使用在大型标注数据集上预训练的模型（即迁移学习）。然而，这些预训练的模型通常存在</a:t>
            </a:r>
            <a:r>
              <a:rPr lang="zh-CN" altLang="en-US" b="1" dirty="0"/>
              <a:t>数据集偏差</a:t>
            </a:r>
            <a:r>
              <a:rPr lang="zh-CN" altLang="en-US" dirty="0"/>
              <a:t>，意味着当它们应用于与训练数据不同的新数据集时，性能往往会下降</a:t>
            </a:r>
            <a:endParaRPr lang="en-US" altLang="zh-CN" dirty="0"/>
          </a:p>
          <a:p>
            <a:pPr algn="l"/>
            <a:r>
              <a:rPr lang="zh-CN" altLang="en-US" dirty="0"/>
              <a:t>为了提升模型在不同领域间的泛化能力（即在新数据集上仍能表现良好），对齐全局特征（捕捉图像整体结构和背景）至关重要。然而，这存在挑战，因为要实现有效的迁移，不仅要对齐对象类别，还要确保不同领域的背景和场景布局相似。</a:t>
            </a:r>
            <a:endParaRPr lang="en-US" altLang="zh-CN" dirty="0"/>
          </a:p>
          <a:p>
            <a:pPr algn="l"/>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68</a:t>
            </a:fld>
            <a:endParaRPr lang="zh-CN" altLang="en-US"/>
          </a:p>
        </p:txBody>
      </p:sp>
    </p:spTree>
    <p:extLst>
      <p:ext uri="{BB962C8B-B14F-4D97-AF65-F5344CB8AC3E}">
        <p14:creationId xmlns:p14="http://schemas.microsoft.com/office/powerpoint/2010/main" val="299481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00332-5817-8B39-B1EC-4A92D02525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692C75-414C-5293-C9F8-DD46AACDD31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9459942-4259-548D-2F40-C2ED480C993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无监督领域自适应的核心任务是，利用源域中的有标签数据和目标域中的无标签数据，去训练一个能够对目标域数据进行分类的模型。挑战在于源域和目标域的数据分布通常是不同的，而且目标域的数据没有标签。</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1ABF9CF-9D6F-67D1-F4D0-AA0CC218AA2F}"/>
              </a:ext>
            </a:extLst>
          </p:cNvPr>
          <p:cNvSpPr>
            <a:spLocks noGrp="1"/>
          </p:cNvSpPr>
          <p:nvPr>
            <p:ph type="sldNum" sz="quarter" idx="10"/>
          </p:nvPr>
        </p:nvSpPr>
        <p:spPr/>
        <p:txBody>
          <a:bodyPr/>
          <a:lstStyle/>
          <a:p>
            <a:fld id="{677A2CBA-E486-4DC8-8696-C7854B0A28FD}" type="slidenum">
              <a:rPr lang="zh-CN" altLang="en-US" smtClean="0"/>
              <a:t>7</a:t>
            </a:fld>
            <a:endParaRPr lang="zh-CN" altLang="en-US"/>
          </a:p>
        </p:txBody>
      </p:sp>
    </p:spTree>
    <p:extLst>
      <p:ext uri="{BB962C8B-B14F-4D97-AF65-F5344CB8AC3E}">
        <p14:creationId xmlns:p14="http://schemas.microsoft.com/office/powerpoint/2010/main" val="12573440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70</a:t>
            </a:fld>
            <a:endParaRPr lang="zh-CN" altLang="en-US"/>
          </a:p>
        </p:txBody>
      </p:sp>
    </p:spTree>
    <p:extLst>
      <p:ext uri="{BB962C8B-B14F-4D97-AF65-F5344CB8AC3E}">
        <p14:creationId xmlns:p14="http://schemas.microsoft.com/office/powerpoint/2010/main" val="8333851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71</a:t>
            </a:fld>
            <a:endParaRPr lang="zh-CN" altLang="en-US"/>
          </a:p>
        </p:txBody>
      </p:sp>
    </p:spTree>
    <p:extLst>
      <p:ext uri="{BB962C8B-B14F-4D97-AF65-F5344CB8AC3E}">
        <p14:creationId xmlns:p14="http://schemas.microsoft.com/office/powerpoint/2010/main" val="22951313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72</a:t>
            </a:fld>
            <a:endParaRPr lang="zh-CN" altLang="en-US"/>
          </a:p>
        </p:txBody>
      </p:sp>
    </p:spTree>
    <p:extLst>
      <p:ext uri="{BB962C8B-B14F-4D97-AF65-F5344CB8AC3E}">
        <p14:creationId xmlns:p14="http://schemas.microsoft.com/office/powerpoint/2010/main" val="14996017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73</a:t>
            </a:fld>
            <a:endParaRPr lang="zh-CN" altLang="en-US"/>
          </a:p>
        </p:txBody>
      </p:sp>
    </p:spTree>
    <p:extLst>
      <p:ext uri="{BB962C8B-B14F-4D97-AF65-F5344CB8AC3E}">
        <p14:creationId xmlns:p14="http://schemas.microsoft.com/office/powerpoint/2010/main" val="32275387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74</a:t>
            </a:fld>
            <a:endParaRPr lang="zh-CN" altLang="en-US"/>
          </a:p>
        </p:txBody>
      </p:sp>
    </p:spTree>
    <p:extLst>
      <p:ext uri="{BB962C8B-B14F-4D97-AF65-F5344CB8AC3E}">
        <p14:creationId xmlns:p14="http://schemas.microsoft.com/office/powerpoint/2010/main" val="15176164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75</a:t>
            </a:fld>
            <a:endParaRPr lang="zh-CN" altLang="en-US"/>
          </a:p>
        </p:txBody>
      </p:sp>
    </p:spTree>
    <p:extLst>
      <p:ext uri="{BB962C8B-B14F-4D97-AF65-F5344CB8AC3E}">
        <p14:creationId xmlns:p14="http://schemas.microsoft.com/office/powerpoint/2010/main" val="4876767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79</a:t>
            </a:fld>
            <a:endParaRPr lang="zh-CN" altLang="en-US"/>
          </a:p>
        </p:txBody>
      </p:sp>
    </p:spTree>
    <p:extLst>
      <p:ext uri="{BB962C8B-B14F-4D97-AF65-F5344CB8AC3E}">
        <p14:creationId xmlns:p14="http://schemas.microsoft.com/office/powerpoint/2010/main" val="242349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80</a:t>
            </a:fld>
            <a:endParaRPr lang="zh-CN" altLang="en-US"/>
          </a:p>
        </p:txBody>
      </p:sp>
    </p:spTree>
    <p:extLst>
      <p:ext uri="{BB962C8B-B14F-4D97-AF65-F5344CB8AC3E}">
        <p14:creationId xmlns:p14="http://schemas.microsoft.com/office/powerpoint/2010/main" val="33697729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81</a:t>
            </a:fld>
            <a:endParaRPr lang="zh-CN" altLang="en-US"/>
          </a:p>
        </p:txBody>
      </p:sp>
    </p:spTree>
    <p:extLst>
      <p:ext uri="{BB962C8B-B14F-4D97-AF65-F5344CB8AC3E}">
        <p14:creationId xmlns:p14="http://schemas.microsoft.com/office/powerpoint/2010/main" val="31876160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82</a:t>
            </a:fld>
            <a:endParaRPr lang="zh-CN" altLang="en-US"/>
          </a:p>
        </p:txBody>
      </p:sp>
    </p:spTree>
    <p:extLst>
      <p:ext uri="{BB962C8B-B14F-4D97-AF65-F5344CB8AC3E}">
        <p14:creationId xmlns:p14="http://schemas.microsoft.com/office/powerpoint/2010/main" val="40946416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83</a:t>
            </a:fld>
            <a:endParaRPr lang="zh-CN" altLang="en-US"/>
          </a:p>
        </p:txBody>
      </p:sp>
    </p:spTree>
    <p:extLst>
      <p:ext uri="{BB962C8B-B14F-4D97-AF65-F5344CB8AC3E}">
        <p14:creationId xmlns:p14="http://schemas.microsoft.com/office/powerpoint/2010/main" val="12971026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C8CF9-C017-BACF-092C-CABC8F8C8A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A0544A-513E-F50E-013A-FA5255B1F11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7313072-1E0A-8975-37B8-C4BDFC4FD063}"/>
              </a:ext>
            </a:extLst>
          </p:cNvPr>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探索替代的深度神经网络架构和改进图注意力模型，以进一步提高模型性能。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A2F4A62-92AE-CE2A-A31D-B7E9947F088D}"/>
              </a:ext>
            </a:extLst>
          </p:cNvPr>
          <p:cNvSpPr>
            <a:spLocks noGrp="1"/>
          </p:cNvSpPr>
          <p:nvPr>
            <p:ph type="sldNum" sz="quarter" idx="10"/>
          </p:nvPr>
        </p:nvSpPr>
        <p:spPr/>
        <p:txBody>
          <a:bodyPr/>
          <a:lstStyle/>
          <a:p>
            <a:fld id="{677A2CBA-E486-4DC8-8696-C7854B0A28FD}" type="slidenum">
              <a:rPr lang="zh-CN" altLang="en-US" smtClean="0"/>
              <a:t>85</a:t>
            </a:fld>
            <a:endParaRPr lang="zh-CN" altLang="en-US"/>
          </a:p>
        </p:txBody>
      </p:sp>
    </p:spTree>
    <p:extLst>
      <p:ext uri="{BB962C8B-B14F-4D97-AF65-F5344CB8AC3E}">
        <p14:creationId xmlns:p14="http://schemas.microsoft.com/office/powerpoint/2010/main" val="22692902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b="1" i="0" dirty="0">
                <a:solidFill>
                  <a:srgbClr val="000000"/>
                </a:solidFill>
                <a:effectLst/>
                <a:latin typeface="微软雅黑" panose="020B0503020204020204" charset="-122"/>
                <a:ea typeface="微软雅黑" panose="020B0503020204020204" charset="-122"/>
              </a:rPr>
              <a:t>本文旨在提出一种新颖的端到端分层强化学习框架，用于近实时地解决大规模</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问题。在</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中，新到作业的加工信息是事先未知的。同时还需要处理作业操作选择和作业到机器的分配两个优化任务，即多个动作必须同时控制。在我们的框架中，设计了一个更高级的层来自动将</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划分为子问题，即具有不同规模的静态</a:t>
            </a:r>
            <a:r>
              <a:rPr lang="en-US" altLang="zh-CN" b="1" i="0" dirty="0" err="1">
                <a:solidFill>
                  <a:srgbClr val="000000"/>
                </a:solidFill>
                <a:effectLst/>
                <a:latin typeface="微软雅黑" panose="020B0503020204020204" charset="-122"/>
                <a:ea typeface="微软雅黑" panose="020B0503020204020204" charset="-122"/>
              </a:rPr>
              <a:t>fjsp</a:t>
            </a:r>
            <a:r>
              <a:rPr lang="zh-CN" altLang="en-US" b="1" i="0" dirty="0">
                <a:solidFill>
                  <a:srgbClr val="000000"/>
                </a:solidFill>
                <a:effectLst/>
                <a:latin typeface="微软雅黑" panose="020B0503020204020204" charset="-122"/>
                <a:ea typeface="微软雅黑" panose="020B0503020204020204" charset="-122"/>
              </a:rPr>
              <a:t>。并构造了两个较低的层来解决子问题。其中，基于图神经网络的一层负责作业操作的排序，而基于多层感知机的另一层用于分配机器来处理作业操作。</a:t>
            </a:r>
            <a:br>
              <a:rPr lang="zh-CN" altLang="en-US" b="1" dirty="0"/>
            </a:br>
            <a:endParaRPr lang="en-US" altLang="zh-CN" b="1"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随着智能制造模式的发展，迫切需要设计一个接近实时的决策框架来处理生产线控制的不确定性和复杂性。动态柔性作业车间调度问题是制造业中经常遇到的问题。然而，获得具有实时动态作业到达的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的高质量调度仍然具有挑战性，特别是面对装配厂中具有复杂背景的大型场景中的数千个操作。</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2C0D2-8371-51BB-D000-13DC3159A8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812E2D-5BDA-977A-76CC-45B6188EDFF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81B2A73-0BFB-4E3B-1348-55855D75EA3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D7EBB18-DA8F-9A75-12FA-62C0C3EB4559}"/>
              </a:ext>
            </a:extLst>
          </p:cNvPr>
          <p:cNvSpPr>
            <a:spLocks noGrp="1"/>
          </p:cNvSpPr>
          <p:nvPr>
            <p:ph type="sldNum" sz="quarter" idx="10"/>
          </p:nvPr>
        </p:nvSpPr>
        <p:spPr/>
        <p:txBody>
          <a:bodyPr/>
          <a:lstStyle/>
          <a:p>
            <a:fld id="{677A2CBA-E486-4DC8-8696-C7854B0A28FD}" type="slidenum">
              <a:rPr lang="zh-CN" altLang="en-US" smtClean="0"/>
              <a:t>9</a:t>
            </a:fld>
            <a:endParaRPr lang="zh-CN" altLang="en-US"/>
          </a:p>
        </p:txBody>
      </p:sp>
    </p:spTree>
    <p:extLst>
      <p:ext uri="{BB962C8B-B14F-4D97-AF65-F5344CB8AC3E}">
        <p14:creationId xmlns:p14="http://schemas.microsoft.com/office/powerpoint/2010/main" val="35372822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DC2DF-0018-E9C0-2F62-59F033D74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AE19F9-9134-A4E3-AD92-697E8DB1A8A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C97AABE-F48E-9134-FF6C-1AEA939990FF}"/>
              </a:ext>
            </a:extLst>
          </p:cNvPr>
          <p:cNvSpPr>
            <a:spLocks noGrp="1"/>
          </p:cNvSpPr>
          <p:nvPr>
            <p:ph type="body" idx="1"/>
          </p:nvPr>
        </p:nvSpPr>
        <p:spPr/>
        <p:txBody>
          <a:bodyPr/>
          <a:lstStyle/>
          <a:p>
            <a:pPr algn="l"/>
            <a:r>
              <a:rPr lang="zh-CN" altLang="en-US" b="1" i="0" dirty="0">
                <a:solidFill>
                  <a:srgbClr val="000000"/>
                </a:solidFill>
                <a:effectLst/>
                <a:latin typeface="微软雅黑" panose="020B0503020204020204" charset="-122"/>
                <a:ea typeface="微软雅黑" panose="020B0503020204020204" charset="-122"/>
              </a:rPr>
              <a:t>本文旨在提出一种新颖的端到端分层强化学习框架，用于近实时地解决大规模</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问题。在</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中，新到作业的加工信息是事先未知的。同时还需要处理作业操作选择和作业到机器的分配两个优化任务，即多个动作必须同时控制。在我们的框架中，设计了一个更高级的层来自动将</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划分为子问题，即具有不同规模的静态</a:t>
            </a:r>
            <a:r>
              <a:rPr lang="en-US" altLang="zh-CN" b="1" i="0" dirty="0" err="1">
                <a:solidFill>
                  <a:srgbClr val="000000"/>
                </a:solidFill>
                <a:effectLst/>
                <a:latin typeface="微软雅黑" panose="020B0503020204020204" charset="-122"/>
                <a:ea typeface="微软雅黑" panose="020B0503020204020204" charset="-122"/>
              </a:rPr>
              <a:t>fjsp</a:t>
            </a:r>
            <a:r>
              <a:rPr lang="zh-CN" altLang="en-US" b="1" i="0" dirty="0">
                <a:solidFill>
                  <a:srgbClr val="000000"/>
                </a:solidFill>
                <a:effectLst/>
                <a:latin typeface="微软雅黑" panose="020B0503020204020204" charset="-122"/>
                <a:ea typeface="微软雅黑" panose="020B0503020204020204" charset="-122"/>
              </a:rPr>
              <a:t>。并构造了两个较低的层来解决子问题。其中，基于图神经网络的一层负责作业操作的排序，而基于多层感知机的另一层用于分配机器来处理作业操作。</a:t>
            </a:r>
            <a:br>
              <a:rPr lang="zh-CN" altLang="en-US" b="1" dirty="0"/>
            </a:br>
            <a:endParaRPr lang="en-US" altLang="zh-CN" b="1"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随着智能制造模式的发展，迫切需要设计一个接近实时的决策框架来处理生产线控制的不确定性和复杂性。动态柔性作业车间调度问题是制造业中经常遇到的问题。然而，获得具有实时动态作业到达的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的高质量调度仍然具有挑战性，特别是面对装配厂中具有复杂背景的大型场景中的数千个操作。</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F2E3A60-8E21-3737-47E6-D8B5150E81A2}"/>
              </a:ext>
            </a:extLst>
          </p:cNvPr>
          <p:cNvSpPr>
            <a:spLocks noGrp="1"/>
          </p:cNvSpPr>
          <p:nvPr>
            <p:ph type="sldNum" sz="quarter" idx="10"/>
          </p:nvPr>
        </p:nvSpPr>
        <p:spPr/>
        <p:txBody>
          <a:bodyPr/>
          <a:lstStyle/>
          <a:p>
            <a:fld id="{677A2CBA-E486-4DC8-8696-C7854B0A28FD}" type="slidenum">
              <a:rPr lang="zh-CN" altLang="en-US" smtClean="0"/>
              <a:t>90</a:t>
            </a:fld>
            <a:endParaRPr lang="zh-CN" altLang="en-US"/>
          </a:p>
        </p:txBody>
      </p:sp>
    </p:spTree>
    <p:extLst>
      <p:ext uri="{BB962C8B-B14F-4D97-AF65-F5344CB8AC3E}">
        <p14:creationId xmlns:p14="http://schemas.microsoft.com/office/powerpoint/2010/main" val="28340718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17AC-7BE6-3964-8184-D031DE0567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0A6A6D-B6AD-90CF-528F-76CA47019B5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ED5302E-8EEA-6EF7-C220-39BE00351B8F}"/>
              </a:ext>
            </a:extLst>
          </p:cNvPr>
          <p:cNvSpPr>
            <a:spLocks noGrp="1"/>
          </p:cNvSpPr>
          <p:nvPr>
            <p:ph type="body" idx="1"/>
          </p:nvPr>
        </p:nvSpPr>
        <p:spPr/>
        <p:txBody>
          <a:bodyPr/>
          <a:lstStyle/>
          <a:p>
            <a:pPr algn="l"/>
            <a:r>
              <a:rPr lang="zh-CN" altLang="en-US" b="1" i="0" dirty="0">
                <a:solidFill>
                  <a:srgbClr val="000000"/>
                </a:solidFill>
                <a:effectLst/>
                <a:latin typeface="微软雅黑" panose="020B0503020204020204" charset="-122"/>
                <a:ea typeface="微软雅黑" panose="020B0503020204020204" charset="-122"/>
              </a:rPr>
              <a:t>本文旨在提出一种新颖的端到端分层强化学习框架，用于近实时地解决大规模</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问题。在</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中，新到作业的加工信息是事先未知的。同时还需要处理作业操作选择和作业到机器的分配两个优化任务，即多个动作必须同时控制。在我们的框架中，设计了一个更高级的层来自动将</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划分为子问题，即具有不同规模的静态</a:t>
            </a:r>
            <a:r>
              <a:rPr lang="en-US" altLang="zh-CN" b="1" i="0" dirty="0" err="1">
                <a:solidFill>
                  <a:srgbClr val="000000"/>
                </a:solidFill>
                <a:effectLst/>
                <a:latin typeface="微软雅黑" panose="020B0503020204020204" charset="-122"/>
                <a:ea typeface="微软雅黑" panose="020B0503020204020204" charset="-122"/>
              </a:rPr>
              <a:t>fjsp</a:t>
            </a:r>
            <a:r>
              <a:rPr lang="zh-CN" altLang="en-US" b="1" i="0" dirty="0">
                <a:solidFill>
                  <a:srgbClr val="000000"/>
                </a:solidFill>
                <a:effectLst/>
                <a:latin typeface="微软雅黑" panose="020B0503020204020204" charset="-122"/>
                <a:ea typeface="微软雅黑" panose="020B0503020204020204" charset="-122"/>
              </a:rPr>
              <a:t>。并构造了两个较低的层来解决子问题。其中，基于图神经网络的一层负责作业操作的排序，而基于多层感知机的另一层用于分配机器来处理作业操作。</a:t>
            </a:r>
            <a:br>
              <a:rPr lang="zh-CN" altLang="en-US" b="1" dirty="0"/>
            </a:br>
            <a:endParaRPr lang="en-US" altLang="zh-CN" b="1"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随着智能制造模式的发展，迫切需要设计一个接近实时的决策框架来处理生产线控制的不确定性和复杂性。动态柔性作业车间调度问题是制造业中经常遇到的问题。然而，获得具有实时动态作业到达的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的高质量调度仍然具有挑战性，特别是面对装配厂中具有复杂背景的大型场景中的数千个操作。</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5C9C008-9B22-1DF1-F6FC-3A186F1A4441}"/>
              </a:ext>
            </a:extLst>
          </p:cNvPr>
          <p:cNvSpPr>
            <a:spLocks noGrp="1"/>
          </p:cNvSpPr>
          <p:nvPr>
            <p:ph type="sldNum" sz="quarter" idx="10"/>
          </p:nvPr>
        </p:nvSpPr>
        <p:spPr/>
        <p:txBody>
          <a:bodyPr/>
          <a:lstStyle/>
          <a:p>
            <a:fld id="{677A2CBA-E486-4DC8-8696-C7854B0A28FD}" type="slidenum">
              <a:rPr lang="zh-CN" altLang="en-US" smtClean="0"/>
              <a:t>91</a:t>
            </a:fld>
            <a:endParaRPr lang="zh-CN" altLang="en-US"/>
          </a:p>
        </p:txBody>
      </p:sp>
    </p:spTree>
    <p:extLst>
      <p:ext uri="{BB962C8B-B14F-4D97-AF65-F5344CB8AC3E}">
        <p14:creationId xmlns:p14="http://schemas.microsoft.com/office/powerpoint/2010/main" val="38905775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CC744-BFDA-695B-79BE-FA7221DE85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19477A-7733-160C-735F-ADC12EA1304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E0C6D1B-0398-451B-B86E-7DE15FAA4971}"/>
              </a:ext>
            </a:extLst>
          </p:cNvPr>
          <p:cNvSpPr>
            <a:spLocks noGrp="1"/>
          </p:cNvSpPr>
          <p:nvPr>
            <p:ph type="body" idx="1"/>
          </p:nvPr>
        </p:nvSpPr>
        <p:spPr/>
        <p:txBody>
          <a:bodyPr/>
          <a:lstStyle/>
          <a:p>
            <a:pPr algn="l"/>
            <a:r>
              <a:rPr lang="zh-CN" altLang="en-US" b="1" i="0" dirty="0">
                <a:solidFill>
                  <a:srgbClr val="000000"/>
                </a:solidFill>
                <a:effectLst/>
                <a:latin typeface="微软雅黑" panose="020B0503020204020204" charset="-122"/>
                <a:ea typeface="微软雅黑" panose="020B0503020204020204" charset="-122"/>
              </a:rPr>
              <a:t>本文旨在提出一种新颖的端到端分层强化学习框架，用于近实时地解决大规模</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问题。在</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中，新到作业的加工信息是事先未知的。同时还需要处理作业操作选择和作业到机器的分配两个优化任务，即多个动作必须同时控制。在我们的框架中，设计了一个更高级的层来自动将</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划分为子问题，即具有不同规模的静态</a:t>
            </a:r>
            <a:r>
              <a:rPr lang="en-US" altLang="zh-CN" b="1" i="0" dirty="0" err="1">
                <a:solidFill>
                  <a:srgbClr val="000000"/>
                </a:solidFill>
                <a:effectLst/>
                <a:latin typeface="微软雅黑" panose="020B0503020204020204" charset="-122"/>
                <a:ea typeface="微软雅黑" panose="020B0503020204020204" charset="-122"/>
              </a:rPr>
              <a:t>fjsp</a:t>
            </a:r>
            <a:r>
              <a:rPr lang="zh-CN" altLang="en-US" b="1" i="0" dirty="0">
                <a:solidFill>
                  <a:srgbClr val="000000"/>
                </a:solidFill>
                <a:effectLst/>
                <a:latin typeface="微软雅黑" panose="020B0503020204020204" charset="-122"/>
                <a:ea typeface="微软雅黑" panose="020B0503020204020204" charset="-122"/>
              </a:rPr>
              <a:t>。并构造了两个较低的层来解决子问题。其中，基于图神经网络的一层负责作业操作的排序，而基于多层感知机的另一层用于分配机器来处理作业操作。</a:t>
            </a:r>
            <a:br>
              <a:rPr lang="zh-CN" altLang="en-US" b="1" dirty="0"/>
            </a:br>
            <a:endParaRPr lang="en-US" altLang="zh-CN" b="1"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随着智能制造模式的发展，迫切需要设计一个接近实时的决策框架来处理生产线控制的不确定性和复杂性。动态柔性作业车间调度问题是制造业中经常遇到的问题。然而，获得具有实时动态作业到达的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的高质量调度仍然具有挑战性，特别是面对装配厂中具有复杂背景的大型场景中的数千个操作。</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303293B-C348-FBD6-451F-AF1319ECD2B8}"/>
              </a:ext>
            </a:extLst>
          </p:cNvPr>
          <p:cNvSpPr>
            <a:spLocks noGrp="1"/>
          </p:cNvSpPr>
          <p:nvPr>
            <p:ph type="sldNum" sz="quarter" idx="10"/>
          </p:nvPr>
        </p:nvSpPr>
        <p:spPr/>
        <p:txBody>
          <a:bodyPr/>
          <a:lstStyle/>
          <a:p>
            <a:fld id="{677A2CBA-E486-4DC8-8696-C7854B0A28FD}" type="slidenum">
              <a:rPr lang="zh-CN" altLang="en-US" smtClean="0"/>
              <a:t>92</a:t>
            </a:fld>
            <a:endParaRPr lang="zh-CN" altLang="en-US"/>
          </a:p>
        </p:txBody>
      </p:sp>
    </p:spTree>
    <p:extLst>
      <p:ext uri="{BB962C8B-B14F-4D97-AF65-F5344CB8AC3E}">
        <p14:creationId xmlns:p14="http://schemas.microsoft.com/office/powerpoint/2010/main" val="137370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EEA05-16BC-5596-316F-51FA4DB69B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DC7EA6-51CF-53FC-1125-1D89CFAE09F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A2C732B-D077-E685-386D-63B4E207E0EB}"/>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572CA0D-5AC4-20AB-75BC-D755DA6D6947}"/>
              </a:ext>
            </a:extLst>
          </p:cNvPr>
          <p:cNvSpPr>
            <a:spLocks noGrp="1"/>
          </p:cNvSpPr>
          <p:nvPr>
            <p:ph type="sldNum" sz="quarter" idx="10"/>
          </p:nvPr>
        </p:nvSpPr>
        <p:spPr/>
        <p:txBody>
          <a:bodyPr/>
          <a:lstStyle/>
          <a:p>
            <a:fld id="{677A2CBA-E486-4DC8-8696-C7854B0A28FD}" type="slidenum">
              <a:rPr lang="zh-CN" altLang="en-US" smtClean="0"/>
              <a:t>95</a:t>
            </a:fld>
            <a:endParaRPr lang="zh-CN" altLang="en-US"/>
          </a:p>
        </p:txBody>
      </p:sp>
    </p:spTree>
    <p:extLst>
      <p:ext uri="{BB962C8B-B14F-4D97-AF65-F5344CB8AC3E}">
        <p14:creationId xmlns:p14="http://schemas.microsoft.com/office/powerpoint/2010/main" val="30140880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2A66A-F8DB-022F-3B93-ECACE037B2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34DF39-2FF3-AE19-3314-50A253B95D2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CA5707D-8BA4-2245-14DF-6E050ACF61D2}"/>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E15461A-E654-51EC-C890-EC1E003D164B}"/>
              </a:ext>
            </a:extLst>
          </p:cNvPr>
          <p:cNvSpPr>
            <a:spLocks noGrp="1"/>
          </p:cNvSpPr>
          <p:nvPr>
            <p:ph type="sldNum" sz="quarter" idx="10"/>
          </p:nvPr>
        </p:nvSpPr>
        <p:spPr/>
        <p:txBody>
          <a:bodyPr/>
          <a:lstStyle/>
          <a:p>
            <a:fld id="{677A2CBA-E486-4DC8-8696-C7854B0A28FD}" type="slidenum">
              <a:rPr lang="zh-CN" altLang="en-US" smtClean="0"/>
              <a:t>96</a:t>
            </a:fld>
            <a:endParaRPr lang="zh-CN" altLang="en-US"/>
          </a:p>
        </p:txBody>
      </p:sp>
    </p:spTree>
    <p:extLst>
      <p:ext uri="{BB962C8B-B14F-4D97-AF65-F5344CB8AC3E}">
        <p14:creationId xmlns:p14="http://schemas.microsoft.com/office/powerpoint/2010/main" val="16601364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98</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F8385-8E76-2959-AAE9-601230AC79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492690-903F-D496-22AA-D8030BB00E4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8845009-B8DE-ABD2-5319-12C071CE36C2}"/>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676BF76-C414-437E-F9EA-6DAAAEE4400E}"/>
              </a:ext>
            </a:extLst>
          </p:cNvPr>
          <p:cNvSpPr>
            <a:spLocks noGrp="1"/>
          </p:cNvSpPr>
          <p:nvPr>
            <p:ph type="sldNum" sz="quarter" idx="10"/>
          </p:nvPr>
        </p:nvSpPr>
        <p:spPr/>
        <p:txBody>
          <a:bodyPr/>
          <a:lstStyle/>
          <a:p>
            <a:fld id="{677A2CBA-E486-4DC8-8696-C7854B0A28FD}" type="slidenum">
              <a:rPr lang="zh-CN" altLang="en-US" smtClean="0"/>
              <a:t>99</a:t>
            </a:fld>
            <a:endParaRPr lang="zh-CN" altLang="en-US"/>
          </a:p>
        </p:txBody>
      </p:sp>
    </p:spTree>
    <p:extLst>
      <p:ext uri="{BB962C8B-B14F-4D97-AF65-F5344CB8AC3E}">
        <p14:creationId xmlns:p14="http://schemas.microsoft.com/office/powerpoint/2010/main" val="1672363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A02352-FA78-424A-9237-D0BA87671771}" type="datetime1">
              <a:rPr lang="zh-HK" altLang="en-US" smtClean="0"/>
              <a:t>29/10/2024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C0749D-2F59-4EC7-BBFF-A9307FBB7504}" type="datetime1">
              <a:rPr lang="zh-HK" altLang="en-US" smtClean="0"/>
              <a:t>29/10/2024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D9A26AC-1923-4427-B4CD-19CD4F07AC4B}" type="datetime1">
              <a:rPr lang="zh-HK" altLang="en-US" smtClean="0"/>
              <a:t>29/10/2024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t>‹#›</a:t>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0E3A2EB-5A54-4E3F-BC8E-FD0371C54240}" type="datetime1">
              <a:rPr lang="zh-HK" altLang="en-US" smtClean="0"/>
              <a:t>29/10/2024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3FA986A-FE73-4398-9AE5-9B401A3A8672}" type="datetime1">
              <a:rPr lang="zh-HK" altLang="en-US" smtClean="0"/>
              <a:t>29/10/2024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2CEBE9A-D6CF-409F-8B35-536E38E32E00}" type="datetime1">
              <a:rPr lang="zh-HK" altLang="en-US" smtClean="0"/>
              <a:t>29/10/2024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860B113-B6BB-456A-948C-909854A2CE25}" type="datetime1">
              <a:rPr lang="zh-HK" altLang="en-US" smtClean="0"/>
              <a:t>29/10/2024</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F73846-97E0-4FFF-B076-3986A5617372}" type="datetime1">
              <a:rPr lang="zh-HK" altLang="en-US" smtClean="0"/>
              <a:t>29/10/2024</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83798C-AF67-42D6-828B-2970DD555736}" type="datetime1">
              <a:rPr lang="zh-HK" altLang="en-US" smtClean="0"/>
              <a:t>29/10/2024</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1BB204-8DBB-4C44-9B30-9DD9D703E0DA}" type="datetime1">
              <a:rPr lang="zh-HK" altLang="en-US" smtClean="0"/>
              <a:t>29/10/2024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DC8259E-C15E-44C8-BC29-FA4578202D53}" type="datetime1">
              <a:rPr lang="zh-HK" altLang="en-US" smtClean="0"/>
              <a:t>29/10/2024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E15B4-9985-4E8A-9444-B97F683DF1B3}" type="datetime1">
              <a:rPr lang="zh-HK" altLang="en-US" smtClean="0"/>
              <a:t>29/10/2024</a:t>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29/10/2024</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t>‹#›</a:t>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8.xml"/><Relationship Id="rId1" Type="http://schemas.openxmlformats.org/officeDocument/2006/relationships/tags" Target="../tags/tag472.xml"/><Relationship Id="rId5" Type="http://schemas.microsoft.com/office/2007/relationships/hdphoto" Target="../media/hdphoto1.wdp"/><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2.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5" Type="http://schemas.microsoft.com/office/2007/relationships/hdphoto" Target="../media/hdphoto1.wdp"/><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18.xml"/><Relationship Id="rId7" Type="http://schemas.openxmlformats.org/officeDocument/2006/relationships/image" Target="../media/image25.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2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96.xml"/><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tags" Target="../tags/tag114.xml"/><Relationship Id="rId26" Type="http://schemas.openxmlformats.org/officeDocument/2006/relationships/tags" Target="../tags/tag122.xml"/><Relationship Id="rId3" Type="http://schemas.openxmlformats.org/officeDocument/2006/relationships/tags" Target="../tags/tag99.xml"/><Relationship Id="rId21" Type="http://schemas.openxmlformats.org/officeDocument/2006/relationships/tags" Target="../tags/tag117.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5" Type="http://schemas.openxmlformats.org/officeDocument/2006/relationships/tags" Target="../tags/tag121.xml"/><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tags" Target="../tags/tag116.xml"/><Relationship Id="rId29" Type="http://schemas.openxmlformats.org/officeDocument/2006/relationships/slideLayout" Target="../slideLayouts/slideLayout1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tags" Target="../tags/tag120.xml"/><Relationship Id="rId32" Type="http://schemas.microsoft.com/office/2007/relationships/hdphoto" Target="../media/hdphoto1.wdp"/><Relationship Id="rId5" Type="http://schemas.openxmlformats.org/officeDocument/2006/relationships/tags" Target="../tags/tag101.xml"/><Relationship Id="rId15" Type="http://schemas.openxmlformats.org/officeDocument/2006/relationships/tags" Target="../tags/tag111.xml"/><Relationship Id="rId23" Type="http://schemas.openxmlformats.org/officeDocument/2006/relationships/tags" Target="../tags/tag119.xml"/><Relationship Id="rId28" Type="http://schemas.openxmlformats.org/officeDocument/2006/relationships/tags" Target="../tags/tag124.xml"/><Relationship Id="rId10" Type="http://schemas.openxmlformats.org/officeDocument/2006/relationships/tags" Target="../tags/tag106.xml"/><Relationship Id="rId19" Type="http://schemas.openxmlformats.org/officeDocument/2006/relationships/tags" Target="../tags/tag115.xml"/><Relationship Id="rId31" Type="http://schemas.openxmlformats.org/officeDocument/2006/relationships/image" Target="../media/image1.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 Id="rId22" Type="http://schemas.openxmlformats.org/officeDocument/2006/relationships/tags" Target="../tags/tag118.xml"/><Relationship Id="rId27" Type="http://schemas.openxmlformats.org/officeDocument/2006/relationships/tags" Target="../tags/tag123.xml"/><Relationship Id="rId3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tags" Target="../tags/tag142.xml"/><Relationship Id="rId26" Type="http://schemas.openxmlformats.org/officeDocument/2006/relationships/tags" Target="../tags/tag150.xml"/><Relationship Id="rId3" Type="http://schemas.openxmlformats.org/officeDocument/2006/relationships/tags" Target="../tags/tag127.xml"/><Relationship Id="rId21" Type="http://schemas.openxmlformats.org/officeDocument/2006/relationships/tags" Target="../tags/tag145.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5" Type="http://schemas.openxmlformats.org/officeDocument/2006/relationships/tags" Target="../tags/tag149.xml"/><Relationship Id="rId2" Type="http://schemas.openxmlformats.org/officeDocument/2006/relationships/tags" Target="../tags/tag126.xml"/><Relationship Id="rId16" Type="http://schemas.openxmlformats.org/officeDocument/2006/relationships/tags" Target="../tags/tag140.xml"/><Relationship Id="rId20" Type="http://schemas.openxmlformats.org/officeDocument/2006/relationships/tags" Target="../tags/tag144.xml"/><Relationship Id="rId29" Type="http://schemas.openxmlformats.org/officeDocument/2006/relationships/slideLayout" Target="../slideLayouts/slideLayout18.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tags" Target="../tags/tag148.xml"/><Relationship Id="rId32" Type="http://schemas.microsoft.com/office/2007/relationships/hdphoto" Target="../media/hdphoto1.wdp"/><Relationship Id="rId5" Type="http://schemas.openxmlformats.org/officeDocument/2006/relationships/tags" Target="../tags/tag129.xml"/><Relationship Id="rId15" Type="http://schemas.openxmlformats.org/officeDocument/2006/relationships/tags" Target="../tags/tag139.xml"/><Relationship Id="rId23" Type="http://schemas.openxmlformats.org/officeDocument/2006/relationships/tags" Target="../tags/tag147.xml"/><Relationship Id="rId28" Type="http://schemas.openxmlformats.org/officeDocument/2006/relationships/tags" Target="../tags/tag152.xml"/><Relationship Id="rId10" Type="http://schemas.openxmlformats.org/officeDocument/2006/relationships/tags" Target="../tags/tag134.xml"/><Relationship Id="rId19" Type="http://schemas.openxmlformats.org/officeDocument/2006/relationships/tags" Target="../tags/tag143.xml"/><Relationship Id="rId31" Type="http://schemas.openxmlformats.org/officeDocument/2006/relationships/image" Target="../media/image1.png"/><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 Id="rId22" Type="http://schemas.openxmlformats.org/officeDocument/2006/relationships/tags" Target="../tags/tag146.xml"/><Relationship Id="rId27" Type="http://schemas.openxmlformats.org/officeDocument/2006/relationships/tags" Target="../tags/tag151.xml"/><Relationship Id="rId30"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tags" Target="../tags/tag170.xml"/><Relationship Id="rId26" Type="http://schemas.openxmlformats.org/officeDocument/2006/relationships/tags" Target="../tags/tag178.xml"/><Relationship Id="rId3" Type="http://schemas.openxmlformats.org/officeDocument/2006/relationships/tags" Target="../tags/tag155.xml"/><Relationship Id="rId21" Type="http://schemas.openxmlformats.org/officeDocument/2006/relationships/tags" Target="../tags/tag173.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tags" Target="../tags/tag169.xml"/><Relationship Id="rId25" Type="http://schemas.openxmlformats.org/officeDocument/2006/relationships/tags" Target="../tags/tag177.xml"/><Relationship Id="rId2" Type="http://schemas.openxmlformats.org/officeDocument/2006/relationships/tags" Target="../tags/tag154.xml"/><Relationship Id="rId16" Type="http://schemas.openxmlformats.org/officeDocument/2006/relationships/tags" Target="../tags/tag168.xml"/><Relationship Id="rId20" Type="http://schemas.openxmlformats.org/officeDocument/2006/relationships/tags" Target="../tags/tag172.xml"/><Relationship Id="rId29" Type="http://schemas.openxmlformats.org/officeDocument/2006/relationships/slideLayout" Target="../slideLayouts/slideLayout18.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24" Type="http://schemas.openxmlformats.org/officeDocument/2006/relationships/tags" Target="../tags/tag176.xml"/><Relationship Id="rId32" Type="http://schemas.microsoft.com/office/2007/relationships/hdphoto" Target="../media/hdphoto1.wdp"/><Relationship Id="rId5" Type="http://schemas.openxmlformats.org/officeDocument/2006/relationships/tags" Target="../tags/tag157.xml"/><Relationship Id="rId15" Type="http://schemas.openxmlformats.org/officeDocument/2006/relationships/tags" Target="../tags/tag167.xml"/><Relationship Id="rId23" Type="http://schemas.openxmlformats.org/officeDocument/2006/relationships/tags" Target="../tags/tag175.xml"/><Relationship Id="rId28" Type="http://schemas.openxmlformats.org/officeDocument/2006/relationships/tags" Target="../tags/tag180.xml"/><Relationship Id="rId10" Type="http://schemas.openxmlformats.org/officeDocument/2006/relationships/tags" Target="../tags/tag162.xml"/><Relationship Id="rId19" Type="http://schemas.openxmlformats.org/officeDocument/2006/relationships/tags" Target="../tags/tag171.xml"/><Relationship Id="rId31" Type="http://schemas.openxmlformats.org/officeDocument/2006/relationships/image" Target="../media/image1.png"/><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 Id="rId22" Type="http://schemas.openxmlformats.org/officeDocument/2006/relationships/tags" Target="../tags/tag174.xml"/><Relationship Id="rId27" Type="http://schemas.openxmlformats.org/officeDocument/2006/relationships/tags" Target="../tags/tag179.xml"/><Relationship Id="rId30"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2.xml"/><Relationship Id="rId1" Type="http://schemas.openxmlformats.org/officeDocument/2006/relationships/tags" Target="../tags/tag18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image" Target="../media/image43.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slideLayout" Target="../slideLayouts/slideLayout18.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microsoft.com/office/2007/relationships/hdphoto" Target="../media/hdphoto1.wdp"/><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image" Target="../media/image1.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tags" Target="../tags/tag189.xml"/><Relationship Id="rId5" Type="http://schemas.microsoft.com/office/2007/relationships/hdphoto" Target="../media/hdphoto1.wdp"/><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tags" Target="../tags/tag202.xml"/><Relationship Id="rId18" Type="http://schemas.openxmlformats.org/officeDocument/2006/relationships/tags" Target="../tags/tag207.xml"/><Relationship Id="rId26" Type="http://schemas.openxmlformats.org/officeDocument/2006/relationships/tags" Target="../tags/tag215.xml"/><Relationship Id="rId3" Type="http://schemas.openxmlformats.org/officeDocument/2006/relationships/tags" Target="../tags/tag192.xml"/><Relationship Id="rId21" Type="http://schemas.openxmlformats.org/officeDocument/2006/relationships/tags" Target="../tags/tag210.xml"/><Relationship Id="rId7" Type="http://schemas.openxmlformats.org/officeDocument/2006/relationships/tags" Target="../tags/tag196.xml"/><Relationship Id="rId12" Type="http://schemas.openxmlformats.org/officeDocument/2006/relationships/tags" Target="../tags/tag201.xml"/><Relationship Id="rId17" Type="http://schemas.openxmlformats.org/officeDocument/2006/relationships/tags" Target="../tags/tag206.xml"/><Relationship Id="rId25" Type="http://schemas.openxmlformats.org/officeDocument/2006/relationships/tags" Target="../tags/tag214.xml"/><Relationship Id="rId2" Type="http://schemas.openxmlformats.org/officeDocument/2006/relationships/tags" Target="../tags/tag191.xml"/><Relationship Id="rId16" Type="http://schemas.openxmlformats.org/officeDocument/2006/relationships/tags" Target="../tags/tag205.xml"/><Relationship Id="rId20" Type="http://schemas.openxmlformats.org/officeDocument/2006/relationships/tags" Target="../tags/tag209.xml"/><Relationship Id="rId29" Type="http://schemas.openxmlformats.org/officeDocument/2006/relationships/slideLayout" Target="../slideLayouts/slideLayout18.xml"/><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tags" Target="../tags/tag200.xml"/><Relationship Id="rId24" Type="http://schemas.openxmlformats.org/officeDocument/2006/relationships/tags" Target="../tags/tag213.xml"/><Relationship Id="rId32" Type="http://schemas.microsoft.com/office/2007/relationships/hdphoto" Target="../media/hdphoto1.wdp"/><Relationship Id="rId5" Type="http://schemas.openxmlformats.org/officeDocument/2006/relationships/tags" Target="../tags/tag194.xml"/><Relationship Id="rId15" Type="http://schemas.openxmlformats.org/officeDocument/2006/relationships/tags" Target="../tags/tag204.xml"/><Relationship Id="rId23" Type="http://schemas.openxmlformats.org/officeDocument/2006/relationships/tags" Target="../tags/tag212.xml"/><Relationship Id="rId28" Type="http://schemas.openxmlformats.org/officeDocument/2006/relationships/tags" Target="../tags/tag217.xml"/><Relationship Id="rId10" Type="http://schemas.openxmlformats.org/officeDocument/2006/relationships/tags" Target="../tags/tag199.xml"/><Relationship Id="rId19" Type="http://schemas.openxmlformats.org/officeDocument/2006/relationships/tags" Target="../tags/tag208.xml"/><Relationship Id="rId31" Type="http://schemas.openxmlformats.org/officeDocument/2006/relationships/image" Target="../media/image1.png"/><Relationship Id="rId4" Type="http://schemas.openxmlformats.org/officeDocument/2006/relationships/tags" Target="../tags/tag193.xml"/><Relationship Id="rId9" Type="http://schemas.openxmlformats.org/officeDocument/2006/relationships/tags" Target="../tags/tag198.xml"/><Relationship Id="rId14" Type="http://schemas.openxmlformats.org/officeDocument/2006/relationships/tags" Target="../tags/tag203.xml"/><Relationship Id="rId22" Type="http://schemas.openxmlformats.org/officeDocument/2006/relationships/tags" Target="../tags/tag211.xml"/><Relationship Id="rId27" Type="http://schemas.openxmlformats.org/officeDocument/2006/relationships/tags" Target="../tags/tag216.xml"/><Relationship Id="rId30"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8" Type="http://schemas.openxmlformats.org/officeDocument/2006/relationships/tags" Target="../tags/tag225.xml"/><Relationship Id="rId13" Type="http://schemas.openxmlformats.org/officeDocument/2006/relationships/tags" Target="../tags/tag230.xml"/><Relationship Id="rId18" Type="http://schemas.openxmlformats.org/officeDocument/2006/relationships/tags" Target="../tags/tag235.xml"/><Relationship Id="rId26" Type="http://schemas.openxmlformats.org/officeDocument/2006/relationships/tags" Target="../tags/tag243.xml"/><Relationship Id="rId3" Type="http://schemas.openxmlformats.org/officeDocument/2006/relationships/tags" Target="../tags/tag220.xml"/><Relationship Id="rId21" Type="http://schemas.openxmlformats.org/officeDocument/2006/relationships/tags" Target="../tags/tag238.xml"/><Relationship Id="rId7" Type="http://schemas.openxmlformats.org/officeDocument/2006/relationships/tags" Target="../tags/tag224.xml"/><Relationship Id="rId12" Type="http://schemas.openxmlformats.org/officeDocument/2006/relationships/tags" Target="../tags/tag229.xml"/><Relationship Id="rId17" Type="http://schemas.openxmlformats.org/officeDocument/2006/relationships/tags" Target="../tags/tag234.xml"/><Relationship Id="rId25" Type="http://schemas.openxmlformats.org/officeDocument/2006/relationships/tags" Target="../tags/tag242.xml"/><Relationship Id="rId2" Type="http://schemas.openxmlformats.org/officeDocument/2006/relationships/tags" Target="../tags/tag219.xml"/><Relationship Id="rId16" Type="http://schemas.openxmlformats.org/officeDocument/2006/relationships/tags" Target="../tags/tag233.xml"/><Relationship Id="rId20" Type="http://schemas.openxmlformats.org/officeDocument/2006/relationships/tags" Target="../tags/tag237.xml"/><Relationship Id="rId29" Type="http://schemas.openxmlformats.org/officeDocument/2006/relationships/slideLayout" Target="../slideLayouts/slideLayout18.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tags" Target="../tags/tag228.xml"/><Relationship Id="rId24" Type="http://schemas.openxmlformats.org/officeDocument/2006/relationships/tags" Target="../tags/tag241.xml"/><Relationship Id="rId32" Type="http://schemas.microsoft.com/office/2007/relationships/hdphoto" Target="../media/hdphoto1.wdp"/><Relationship Id="rId5" Type="http://schemas.openxmlformats.org/officeDocument/2006/relationships/tags" Target="../tags/tag222.xml"/><Relationship Id="rId15" Type="http://schemas.openxmlformats.org/officeDocument/2006/relationships/tags" Target="../tags/tag232.xml"/><Relationship Id="rId23" Type="http://schemas.openxmlformats.org/officeDocument/2006/relationships/tags" Target="../tags/tag240.xml"/><Relationship Id="rId28" Type="http://schemas.openxmlformats.org/officeDocument/2006/relationships/tags" Target="../tags/tag245.xml"/><Relationship Id="rId10" Type="http://schemas.openxmlformats.org/officeDocument/2006/relationships/tags" Target="../tags/tag227.xml"/><Relationship Id="rId19" Type="http://schemas.openxmlformats.org/officeDocument/2006/relationships/tags" Target="../tags/tag236.xml"/><Relationship Id="rId31" Type="http://schemas.openxmlformats.org/officeDocument/2006/relationships/image" Target="../media/image1.png"/><Relationship Id="rId4" Type="http://schemas.openxmlformats.org/officeDocument/2006/relationships/tags" Target="../tags/tag221.xml"/><Relationship Id="rId9" Type="http://schemas.openxmlformats.org/officeDocument/2006/relationships/tags" Target="../tags/tag226.xml"/><Relationship Id="rId14" Type="http://schemas.openxmlformats.org/officeDocument/2006/relationships/tags" Target="../tags/tag231.xml"/><Relationship Id="rId22" Type="http://schemas.openxmlformats.org/officeDocument/2006/relationships/tags" Target="../tags/tag239.xml"/><Relationship Id="rId27" Type="http://schemas.openxmlformats.org/officeDocument/2006/relationships/tags" Target="../tags/tag244.xml"/><Relationship Id="rId30"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tags" Target="../tags/tag258.xml"/><Relationship Id="rId18" Type="http://schemas.openxmlformats.org/officeDocument/2006/relationships/tags" Target="../tags/tag263.xml"/><Relationship Id="rId26" Type="http://schemas.openxmlformats.org/officeDocument/2006/relationships/tags" Target="../tags/tag271.xml"/><Relationship Id="rId3" Type="http://schemas.openxmlformats.org/officeDocument/2006/relationships/tags" Target="../tags/tag248.xml"/><Relationship Id="rId21" Type="http://schemas.openxmlformats.org/officeDocument/2006/relationships/tags" Target="../tags/tag266.xml"/><Relationship Id="rId7" Type="http://schemas.openxmlformats.org/officeDocument/2006/relationships/tags" Target="../tags/tag252.xml"/><Relationship Id="rId12" Type="http://schemas.openxmlformats.org/officeDocument/2006/relationships/tags" Target="../tags/tag257.xml"/><Relationship Id="rId17" Type="http://schemas.openxmlformats.org/officeDocument/2006/relationships/tags" Target="../tags/tag262.xml"/><Relationship Id="rId25" Type="http://schemas.openxmlformats.org/officeDocument/2006/relationships/tags" Target="../tags/tag270.xml"/><Relationship Id="rId2" Type="http://schemas.openxmlformats.org/officeDocument/2006/relationships/tags" Target="../tags/tag247.xml"/><Relationship Id="rId16" Type="http://schemas.openxmlformats.org/officeDocument/2006/relationships/tags" Target="../tags/tag261.xml"/><Relationship Id="rId20" Type="http://schemas.openxmlformats.org/officeDocument/2006/relationships/tags" Target="../tags/tag265.xml"/><Relationship Id="rId29" Type="http://schemas.openxmlformats.org/officeDocument/2006/relationships/slideLayout" Target="../slideLayouts/slideLayout18.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24" Type="http://schemas.openxmlformats.org/officeDocument/2006/relationships/tags" Target="../tags/tag269.xml"/><Relationship Id="rId32" Type="http://schemas.microsoft.com/office/2007/relationships/hdphoto" Target="../media/hdphoto1.wdp"/><Relationship Id="rId5" Type="http://schemas.openxmlformats.org/officeDocument/2006/relationships/tags" Target="../tags/tag250.xml"/><Relationship Id="rId15" Type="http://schemas.openxmlformats.org/officeDocument/2006/relationships/tags" Target="../tags/tag260.xml"/><Relationship Id="rId23" Type="http://schemas.openxmlformats.org/officeDocument/2006/relationships/tags" Target="../tags/tag268.xml"/><Relationship Id="rId28" Type="http://schemas.openxmlformats.org/officeDocument/2006/relationships/tags" Target="../tags/tag273.xml"/><Relationship Id="rId10" Type="http://schemas.openxmlformats.org/officeDocument/2006/relationships/tags" Target="../tags/tag255.xml"/><Relationship Id="rId19" Type="http://schemas.openxmlformats.org/officeDocument/2006/relationships/tags" Target="../tags/tag264.xml"/><Relationship Id="rId31" Type="http://schemas.openxmlformats.org/officeDocument/2006/relationships/image" Target="../media/image1.png"/><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tags" Target="../tags/tag259.xml"/><Relationship Id="rId22" Type="http://schemas.openxmlformats.org/officeDocument/2006/relationships/tags" Target="../tags/tag267.xml"/><Relationship Id="rId27" Type="http://schemas.openxmlformats.org/officeDocument/2006/relationships/tags" Target="../tags/tag272.xml"/><Relationship Id="rId30"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29" Type="http://schemas.openxmlformats.org/officeDocument/2006/relationships/slideLayout" Target="../slideLayouts/slideLayout18.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32" Type="http://schemas.microsoft.com/office/2007/relationships/hdphoto" Target="../media/hdphoto1.wdp"/><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image" Target="../media/image1.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480.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5.xml"/><Relationship Id="rId1" Type="http://schemas.openxmlformats.org/officeDocument/2006/relationships/tags" Target="../tags/tag274.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7.xml"/><Relationship Id="rId1" Type="http://schemas.openxmlformats.org/officeDocument/2006/relationships/tags" Target="../tags/tag276.xml"/><Relationship Id="rId5" Type="http://schemas.openxmlformats.org/officeDocument/2006/relationships/image" Target="../media/image66.pn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9.xml"/><Relationship Id="rId1" Type="http://schemas.openxmlformats.org/officeDocument/2006/relationships/tags" Target="../tags/tag278.xml"/><Relationship Id="rId5" Type="http://schemas.openxmlformats.org/officeDocument/2006/relationships/image" Target="../media/image67.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81.xml"/><Relationship Id="rId1" Type="http://schemas.openxmlformats.org/officeDocument/2006/relationships/tags" Target="../tags/tag280.xml"/><Relationship Id="rId5" Type="http://schemas.openxmlformats.org/officeDocument/2006/relationships/image" Target="../media/image68.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8.xml"/><Relationship Id="rId1" Type="http://schemas.openxmlformats.org/officeDocument/2006/relationships/tags" Target="../tags/tag282.xml"/><Relationship Id="rId5" Type="http://schemas.microsoft.com/office/2007/relationships/hdphoto" Target="../media/hdphoto1.wdp"/><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8" Type="http://schemas.openxmlformats.org/officeDocument/2006/relationships/tags" Target="../tags/tag290.xml"/><Relationship Id="rId13" Type="http://schemas.openxmlformats.org/officeDocument/2006/relationships/tags" Target="../tags/tag295.xml"/><Relationship Id="rId18" Type="http://schemas.openxmlformats.org/officeDocument/2006/relationships/tags" Target="../tags/tag300.xml"/><Relationship Id="rId26" Type="http://schemas.openxmlformats.org/officeDocument/2006/relationships/tags" Target="../tags/tag308.xml"/><Relationship Id="rId3" Type="http://schemas.openxmlformats.org/officeDocument/2006/relationships/tags" Target="../tags/tag285.xml"/><Relationship Id="rId21" Type="http://schemas.openxmlformats.org/officeDocument/2006/relationships/tags" Target="../tags/tag303.xml"/><Relationship Id="rId7" Type="http://schemas.openxmlformats.org/officeDocument/2006/relationships/tags" Target="../tags/tag289.xml"/><Relationship Id="rId12" Type="http://schemas.openxmlformats.org/officeDocument/2006/relationships/tags" Target="../tags/tag294.xml"/><Relationship Id="rId17" Type="http://schemas.openxmlformats.org/officeDocument/2006/relationships/tags" Target="../tags/tag299.xml"/><Relationship Id="rId25" Type="http://schemas.openxmlformats.org/officeDocument/2006/relationships/tags" Target="../tags/tag307.xml"/><Relationship Id="rId2" Type="http://schemas.openxmlformats.org/officeDocument/2006/relationships/tags" Target="../tags/tag284.xml"/><Relationship Id="rId16" Type="http://schemas.openxmlformats.org/officeDocument/2006/relationships/tags" Target="../tags/tag298.xml"/><Relationship Id="rId20" Type="http://schemas.openxmlformats.org/officeDocument/2006/relationships/tags" Target="../tags/tag302.xml"/><Relationship Id="rId29" Type="http://schemas.openxmlformats.org/officeDocument/2006/relationships/slideLayout" Target="../slideLayouts/slideLayout18.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tags" Target="../tags/tag293.xml"/><Relationship Id="rId24" Type="http://schemas.openxmlformats.org/officeDocument/2006/relationships/tags" Target="../tags/tag306.xml"/><Relationship Id="rId32" Type="http://schemas.microsoft.com/office/2007/relationships/hdphoto" Target="../media/hdphoto1.wdp"/><Relationship Id="rId5" Type="http://schemas.openxmlformats.org/officeDocument/2006/relationships/tags" Target="../tags/tag287.xml"/><Relationship Id="rId15" Type="http://schemas.openxmlformats.org/officeDocument/2006/relationships/tags" Target="../tags/tag297.xml"/><Relationship Id="rId23" Type="http://schemas.openxmlformats.org/officeDocument/2006/relationships/tags" Target="../tags/tag305.xml"/><Relationship Id="rId28" Type="http://schemas.openxmlformats.org/officeDocument/2006/relationships/tags" Target="../tags/tag310.xml"/><Relationship Id="rId10" Type="http://schemas.openxmlformats.org/officeDocument/2006/relationships/tags" Target="../tags/tag292.xml"/><Relationship Id="rId19" Type="http://schemas.openxmlformats.org/officeDocument/2006/relationships/tags" Target="../tags/tag301.xml"/><Relationship Id="rId31" Type="http://schemas.openxmlformats.org/officeDocument/2006/relationships/image" Target="../media/image1.png"/><Relationship Id="rId4" Type="http://schemas.openxmlformats.org/officeDocument/2006/relationships/tags" Target="../tags/tag286.xml"/><Relationship Id="rId9" Type="http://schemas.openxmlformats.org/officeDocument/2006/relationships/tags" Target="../tags/tag291.xml"/><Relationship Id="rId14" Type="http://schemas.openxmlformats.org/officeDocument/2006/relationships/tags" Target="../tags/tag296.xml"/><Relationship Id="rId22" Type="http://schemas.openxmlformats.org/officeDocument/2006/relationships/tags" Target="../tags/tag304.xml"/><Relationship Id="rId27" Type="http://schemas.openxmlformats.org/officeDocument/2006/relationships/tags" Target="../tags/tag309.xml"/><Relationship Id="rId30"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8" Type="http://schemas.openxmlformats.org/officeDocument/2006/relationships/tags" Target="../tags/tag318.xml"/><Relationship Id="rId13" Type="http://schemas.openxmlformats.org/officeDocument/2006/relationships/tags" Target="../tags/tag323.xml"/><Relationship Id="rId18" Type="http://schemas.openxmlformats.org/officeDocument/2006/relationships/tags" Target="../tags/tag328.xml"/><Relationship Id="rId26" Type="http://schemas.openxmlformats.org/officeDocument/2006/relationships/tags" Target="../tags/tag336.xml"/><Relationship Id="rId3" Type="http://schemas.openxmlformats.org/officeDocument/2006/relationships/tags" Target="../tags/tag313.xml"/><Relationship Id="rId21" Type="http://schemas.openxmlformats.org/officeDocument/2006/relationships/tags" Target="../tags/tag331.xml"/><Relationship Id="rId7" Type="http://schemas.openxmlformats.org/officeDocument/2006/relationships/tags" Target="../tags/tag317.xml"/><Relationship Id="rId12" Type="http://schemas.openxmlformats.org/officeDocument/2006/relationships/tags" Target="../tags/tag322.xml"/><Relationship Id="rId17" Type="http://schemas.openxmlformats.org/officeDocument/2006/relationships/tags" Target="../tags/tag327.xml"/><Relationship Id="rId25" Type="http://schemas.openxmlformats.org/officeDocument/2006/relationships/tags" Target="../tags/tag335.xml"/><Relationship Id="rId2" Type="http://schemas.openxmlformats.org/officeDocument/2006/relationships/tags" Target="../tags/tag312.xml"/><Relationship Id="rId16" Type="http://schemas.openxmlformats.org/officeDocument/2006/relationships/tags" Target="../tags/tag326.xml"/><Relationship Id="rId20" Type="http://schemas.openxmlformats.org/officeDocument/2006/relationships/tags" Target="../tags/tag330.xml"/><Relationship Id="rId29" Type="http://schemas.openxmlformats.org/officeDocument/2006/relationships/slideLayout" Target="../slideLayouts/slideLayout18.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tags" Target="../tags/tag321.xml"/><Relationship Id="rId24" Type="http://schemas.openxmlformats.org/officeDocument/2006/relationships/tags" Target="../tags/tag334.xml"/><Relationship Id="rId32" Type="http://schemas.microsoft.com/office/2007/relationships/hdphoto" Target="../media/hdphoto1.wdp"/><Relationship Id="rId5" Type="http://schemas.openxmlformats.org/officeDocument/2006/relationships/tags" Target="../tags/tag315.xml"/><Relationship Id="rId15" Type="http://schemas.openxmlformats.org/officeDocument/2006/relationships/tags" Target="../tags/tag325.xml"/><Relationship Id="rId23" Type="http://schemas.openxmlformats.org/officeDocument/2006/relationships/tags" Target="../tags/tag333.xml"/><Relationship Id="rId28" Type="http://schemas.openxmlformats.org/officeDocument/2006/relationships/tags" Target="../tags/tag338.xml"/><Relationship Id="rId10" Type="http://schemas.openxmlformats.org/officeDocument/2006/relationships/tags" Target="../tags/tag320.xml"/><Relationship Id="rId19" Type="http://schemas.openxmlformats.org/officeDocument/2006/relationships/tags" Target="../tags/tag329.xml"/><Relationship Id="rId31" Type="http://schemas.openxmlformats.org/officeDocument/2006/relationships/image" Target="../media/image1.png"/><Relationship Id="rId4" Type="http://schemas.openxmlformats.org/officeDocument/2006/relationships/tags" Target="../tags/tag314.xml"/><Relationship Id="rId9" Type="http://schemas.openxmlformats.org/officeDocument/2006/relationships/tags" Target="../tags/tag319.xml"/><Relationship Id="rId14" Type="http://schemas.openxmlformats.org/officeDocument/2006/relationships/tags" Target="../tags/tag324.xml"/><Relationship Id="rId22" Type="http://schemas.openxmlformats.org/officeDocument/2006/relationships/tags" Target="../tags/tag332.xml"/><Relationship Id="rId27" Type="http://schemas.openxmlformats.org/officeDocument/2006/relationships/tags" Target="../tags/tag337.xml"/><Relationship Id="rId30"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8" Type="http://schemas.openxmlformats.org/officeDocument/2006/relationships/tags" Target="../tags/tag346.xml"/><Relationship Id="rId13" Type="http://schemas.openxmlformats.org/officeDocument/2006/relationships/tags" Target="../tags/tag351.xml"/><Relationship Id="rId18" Type="http://schemas.openxmlformats.org/officeDocument/2006/relationships/tags" Target="../tags/tag356.xml"/><Relationship Id="rId26" Type="http://schemas.openxmlformats.org/officeDocument/2006/relationships/tags" Target="../tags/tag364.xml"/><Relationship Id="rId3" Type="http://schemas.openxmlformats.org/officeDocument/2006/relationships/tags" Target="../tags/tag341.xml"/><Relationship Id="rId21" Type="http://schemas.openxmlformats.org/officeDocument/2006/relationships/tags" Target="../tags/tag359.xml"/><Relationship Id="rId7" Type="http://schemas.openxmlformats.org/officeDocument/2006/relationships/tags" Target="../tags/tag345.xml"/><Relationship Id="rId12" Type="http://schemas.openxmlformats.org/officeDocument/2006/relationships/tags" Target="../tags/tag350.xml"/><Relationship Id="rId17" Type="http://schemas.openxmlformats.org/officeDocument/2006/relationships/tags" Target="../tags/tag355.xml"/><Relationship Id="rId25" Type="http://schemas.openxmlformats.org/officeDocument/2006/relationships/tags" Target="../tags/tag363.xml"/><Relationship Id="rId2" Type="http://schemas.openxmlformats.org/officeDocument/2006/relationships/tags" Target="../tags/tag340.xml"/><Relationship Id="rId16" Type="http://schemas.openxmlformats.org/officeDocument/2006/relationships/tags" Target="../tags/tag354.xml"/><Relationship Id="rId20" Type="http://schemas.openxmlformats.org/officeDocument/2006/relationships/tags" Target="../tags/tag358.xml"/><Relationship Id="rId29" Type="http://schemas.openxmlformats.org/officeDocument/2006/relationships/slideLayout" Target="../slideLayouts/slideLayout18.xml"/><Relationship Id="rId1" Type="http://schemas.openxmlformats.org/officeDocument/2006/relationships/tags" Target="../tags/tag339.xml"/><Relationship Id="rId6" Type="http://schemas.openxmlformats.org/officeDocument/2006/relationships/tags" Target="../tags/tag344.xml"/><Relationship Id="rId11" Type="http://schemas.openxmlformats.org/officeDocument/2006/relationships/tags" Target="../tags/tag349.xml"/><Relationship Id="rId24" Type="http://schemas.openxmlformats.org/officeDocument/2006/relationships/tags" Target="../tags/tag362.xml"/><Relationship Id="rId32" Type="http://schemas.microsoft.com/office/2007/relationships/hdphoto" Target="../media/hdphoto1.wdp"/><Relationship Id="rId5" Type="http://schemas.openxmlformats.org/officeDocument/2006/relationships/tags" Target="../tags/tag343.xml"/><Relationship Id="rId15" Type="http://schemas.openxmlformats.org/officeDocument/2006/relationships/tags" Target="../tags/tag353.xml"/><Relationship Id="rId23" Type="http://schemas.openxmlformats.org/officeDocument/2006/relationships/tags" Target="../tags/tag361.xml"/><Relationship Id="rId28" Type="http://schemas.openxmlformats.org/officeDocument/2006/relationships/tags" Target="../tags/tag366.xml"/><Relationship Id="rId10" Type="http://schemas.openxmlformats.org/officeDocument/2006/relationships/tags" Target="../tags/tag348.xml"/><Relationship Id="rId19" Type="http://schemas.openxmlformats.org/officeDocument/2006/relationships/tags" Target="../tags/tag357.xml"/><Relationship Id="rId31" Type="http://schemas.openxmlformats.org/officeDocument/2006/relationships/image" Target="../media/image1.png"/><Relationship Id="rId4" Type="http://schemas.openxmlformats.org/officeDocument/2006/relationships/tags" Target="../tags/tag342.xml"/><Relationship Id="rId9" Type="http://schemas.openxmlformats.org/officeDocument/2006/relationships/tags" Target="../tags/tag347.xml"/><Relationship Id="rId14" Type="http://schemas.openxmlformats.org/officeDocument/2006/relationships/tags" Target="../tags/tag352.xml"/><Relationship Id="rId22" Type="http://schemas.openxmlformats.org/officeDocument/2006/relationships/tags" Target="../tags/tag360.xml"/><Relationship Id="rId27" Type="http://schemas.openxmlformats.org/officeDocument/2006/relationships/tags" Target="../tags/tag365.xml"/><Relationship Id="rId30"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18.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18.xml"/><Relationship Id="rId5" Type="http://schemas.openxmlformats.org/officeDocument/2006/relationships/image" Target="../media/image82.png"/><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68.xml"/><Relationship Id="rId1" Type="http://schemas.openxmlformats.org/officeDocument/2006/relationships/tags" Target="../tags/tag36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70.xml"/><Relationship Id="rId1" Type="http://schemas.openxmlformats.org/officeDocument/2006/relationships/tags" Target="../tags/tag369.xml"/><Relationship Id="rId5" Type="http://schemas.openxmlformats.org/officeDocument/2006/relationships/image" Target="../media/image84.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72.xml"/><Relationship Id="rId1" Type="http://schemas.openxmlformats.org/officeDocument/2006/relationships/tags" Target="../tags/tag371.xml"/><Relationship Id="rId5" Type="http://schemas.openxmlformats.org/officeDocument/2006/relationships/image" Target="../media/image85.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tags" Target="../tags/tag85.xml"/><Relationship Id="rId3" Type="http://schemas.openxmlformats.org/officeDocument/2006/relationships/tags" Target="../tags/tag62.xml"/><Relationship Id="rId21" Type="http://schemas.openxmlformats.org/officeDocument/2006/relationships/tags" Target="../tags/tag80.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tags" Target="../tags/tag84.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29" Type="http://schemas.openxmlformats.org/officeDocument/2006/relationships/slideLayout" Target="../slideLayouts/slideLayout18.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tags" Target="../tags/tag83.xml"/><Relationship Id="rId32" Type="http://schemas.microsoft.com/office/2007/relationships/hdphoto" Target="../media/hdphoto1.wdp"/><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tags" Target="../tags/tag82.xml"/><Relationship Id="rId28" Type="http://schemas.openxmlformats.org/officeDocument/2006/relationships/tags" Target="../tags/tag87.xml"/><Relationship Id="rId10" Type="http://schemas.openxmlformats.org/officeDocument/2006/relationships/tags" Target="../tags/tag69.xml"/><Relationship Id="rId19" Type="http://schemas.openxmlformats.org/officeDocument/2006/relationships/tags" Target="../tags/tag78.xml"/><Relationship Id="rId31" Type="http://schemas.openxmlformats.org/officeDocument/2006/relationships/image" Target="../media/image1.png"/><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tags" Target="../tags/tag81.xml"/><Relationship Id="rId27" Type="http://schemas.openxmlformats.org/officeDocument/2006/relationships/tags" Target="../tags/tag86.xml"/><Relationship Id="rId30"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74.xml"/><Relationship Id="rId1" Type="http://schemas.openxmlformats.org/officeDocument/2006/relationships/tags" Target="../tags/tag373.xml"/><Relationship Id="rId5" Type="http://schemas.openxmlformats.org/officeDocument/2006/relationships/image" Target="../media/image86.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76.xml"/><Relationship Id="rId1" Type="http://schemas.openxmlformats.org/officeDocument/2006/relationships/tags" Target="../tags/tag375.xml"/><Relationship Id="rId5" Type="http://schemas.openxmlformats.org/officeDocument/2006/relationships/image" Target="../media/image87.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78.xml"/><Relationship Id="rId1" Type="http://schemas.openxmlformats.org/officeDocument/2006/relationships/tags" Target="../tags/tag377.xml"/><Relationship Id="rId5" Type="http://schemas.openxmlformats.org/officeDocument/2006/relationships/image" Target="../media/image88.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80.xml"/><Relationship Id="rId1" Type="http://schemas.openxmlformats.org/officeDocument/2006/relationships/tags" Target="../tags/tag379.xml"/><Relationship Id="rId5" Type="http://schemas.openxmlformats.org/officeDocument/2006/relationships/image" Target="../media/image89.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8.xml"/><Relationship Id="rId1" Type="http://schemas.openxmlformats.org/officeDocument/2006/relationships/tags" Target="../tags/tag381.xml"/><Relationship Id="rId5" Type="http://schemas.microsoft.com/office/2007/relationships/hdphoto" Target="../media/hdphoto1.wdp"/><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8" Type="http://schemas.openxmlformats.org/officeDocument/2006/relationships/tags" Target="../tags/tag389.xml"/><Relationship Id="rId13" Type="http://schemas.openxmlformats.org/officeDocument/2006/relationships/tags" Target="../tags/tag394.xml"/><Relationship Id="rId18" Type="http://schemas.openxmlformats.org/officeDocument/2006/relationships/tags" Target="../tags/tag399.xml"/><Relationship Id="rId26" Type="http://schemas.openxmlformats.org/officeDocument/2006/relationships/tags" Target="../tags/tag407.xml"/><Relationship Id="rId3" Type="http://schemas.openxmlformats.org/officeDocument/2006/relationships/tags" Target="../tags/tag384.xml"/><Relationship Id="rId21" Type="http://schemas.openxmlformats.org/officeDocument/2006/relationships/tags" Target="../tags/tag402.xml"/><Relationship Id="rId7" Type="http://schemas.openxmlformats.org/officeDocument/2006/relationships/tags" Target="../tags/tag388.xml"/><Relationship Id="rId12" Type="http://schemas.openxmlformats.org/officeDocument/2006/relationships/tags" Target="../tags/tag393.xml"/><Relationship Id="rId17" Type="http://schemas.openxmlformats.org/officeDocument/2006/relationships/tags" Target="../tags/tag398.xml"/><Relationship Id="rId25" Type="http://schemas.openxmlformats.org/officeDocument/2006/relationships/tags" Target="../tags/tag406.xml"/><Relationship Id="rId2" Type="http://schemas.openxmlformats.org/officeDocument/2006/relationships/tags" Target="../tags/tag383.xml"/><Relationship Id="rId16" Type="http://schemas.openxmlformats.org/officeDocument/2006/relationships/tags" Target="../tags/tag397.xml"/><Relationship Id="rId20" Type="http://schemas.openxmlformats.org/officeDocument/2006/relationships/tags" Target="../tags/tag401.xml"/><Relationship Id="rId29" Type="http://schemas.openxmlformats.org/officeDocument/2006/relationships/slideLayout" Target="../slideLayouts/slideLayout18.xml"/><Relationship Id="rId1" Type="http://schemas.openxmlformats.org/officeDocument/2006/relationships/tags" Target="../tags/tag382.xml"/><Relationship Id="rId6" Type="http://schemas.openxmlformats.org/officeDocument/2006/relationships/tags" Target="../tags/tag387.xml"/><Relationship Id="rId11" Type="http://schemas.openxmlformats.org/officeDocument/2006/relationships/tags" Target="../tags/tag392.xml"/><Relationship Id="rId24" Type="http://schemas.openxmlformats.org/officeDocument/2006/relationships/tags" Target="../tags/tag405.xml"/><Relationship Id="rId32" Type="http://schemas.microsoft.com/office/2007/relationships/hdphoto" Target="../media/hdphoto1.wdp"/><Relationship Id="rId5" Type="http://schemas.openxmlformats.org/officeDocument/2006/relationships/tags" Target="../tags/tag386.xml"/><Relationship Id="rId15" Type="http://schemas.openxmlformats.org/officeDocument/2006/relationships/tags" Target="../tags/tag396.xml"/><Relationship Id="rId23" Type="http://schemas.openxmlformats.org/officeDocument/2006/relationships/tags" Target="../tags/tag404.xml"/><Relationship Id="rId28" Type="http://schemas.openxmlformats.org/officeDocument/2006/relationships/tags" Target="../tags/tag409.xml"/><Relationship Id="rId10" Type="http://schemas.openxmlformats.org/officeDocument/2006/relationships/tags" Target="../tags/tag391.xml"/><Relationship Id="rId19" Type="http://schemas.openxmlformats.org/officeDocument/2006/relationships/tags" Target="../tags/tag400.xml"/><Relationship Id="rId31" Type="http://schemas.openxmlformats.org/officeDocument/2006/relationships/image" Target="../media/image1.png"/><Relationship Id="rId4" Type="http://schemas.openxmlformats.org/officeDocument/2006/relationships/tags" Target="../tags/tag385.xml"/><Relationship Id="rId9" Type="http://schemas.openxmlformats.org/officeDocument/2006/relationships/tags" Target="../tags/tag390.xml"/><Relationship Id="rId14" Type="http://schemas.openxmlformats.org/officeDocument/2006/relationships/tags" Target="../tags/tag395.xml"/><Relationship Id="rId22" Type="http://schemas.openxmlformats.org/officeDocument/2006/relationships/tags" Target="../tags/tag403.xml"/><Relationship Id="rId27" Type="http://schemas.openxmlformats.org/officeDocument/2006/relationships/tags" Target="../tags/tag408.xml"/><Relationship Id="rId30"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8" Type="http://schemas.openxmlformats.org/officeDocument/2006/relationships/tags" Target="../tags/tag417.xml"/><Relationship Id="rId13" Type="http://schemas.openxmlformats.org/officeDocument/2006/relationships/tags" Target="../tags/tag422.xml"/><Relationship Id="rId18" Type="http://schemas.openxmlformats.org/officeDocument/2006/relationships/tags" Target="../tags/tag427.xml"/><Relationship Id="rId26" Type="http://schemas.openxmlformats.org/officeDocument/2006/relationships/tags" Target="../tags/tag435.xml"/><Relationship Id="rId3" Type="http://schemas.openxmlformats.org/officeDocument/2006/relationships/tags" Target="../tags/tag412.xml"/><Relationship Id="rId21" Type="http://schemas.openxmlformats.org/officeDocument/2006/relationships/tags" Target="../tags/tag430.xml"/><Relationship Id="rId7" Type="http://schemas.openxmlformats.org/officeDocument/2006/relationships/tags" Target="../tags/tag416.xml"/><Relationship Id="rId12" Type="http://schemas.openxmlformats.org/officeDocument/2006/relationships/tags" Target="../tags/tag421.xml"/><Relationship Id="rId17" Type="http://schemas.openxmlformats.org/officeDocument/2006/relationships/tags" Target="../tags/tag426.xml"/><Relationship Id="rId25" Type="http://schemas.openxmlformats.org/officeDocument/2006/relationships/tags" Target="../tags/tag434.xml"/><Relationship Id="rId2" Type="http://schemas.openxmlformats.org/officeDocument/2006/relationships/tags" Target="../tags/tag411.xml"/><Relationship Id="rId16" Type="http://schemas.openxmlformats.org/officeDocument/2006/relationships/tags" Target="../tags/tag425.xml"/><Relationship Id="rId20" Type="http://schemas.openxmlformats.org/officeDocument/2006/relationships/tags" Target="../tags/tag429.xml"/><Relationship Id="rId29" Type="http://schemas.openxmlformats.org/officeDocument/2006/relationships/slideLayout" Target="../slideLayouts/slideLayout18.xml"/><Relationship Id="rId1" Type="http://schemas.openxmlformats.org/officeDocument/2006/relationships/tags" Target="../tags/tag410.xml"/><Relationship Id="rId6" Type="http://schemas.openxmlformats.org/officeDocument/2006/relationships/tags" Target="../tags/tag415.xml"/><Relationship Id="rId11" Type="http://schemas.openxmlformats.org/officeDocument/2006/relationships/tags" Target="../tags/tag420.xml"/><Relationship Id="rId24" Type="http://schemas.openxmlformats.org/officeDocument/2006/relationships/tags" Target="../tags/tag433.xml"/><Relationship Id="rId32" Type="http://schemas.microsoft.com/office/2007/relationships/hdphoto" Target="../media/hdphoto1.wdp"/><Relationship Id="rId5" Type="http://schemas.openxmlformats.org/officeDocument/2006/relationships/tags" Target="../tags/tag414.xml"/><Relationship Id="rId15" Type="http://schemas.openxmlformats.org/officeDocument/2006/relationships/tags" Target="../tags/tag424.xml"/><Relationship Id="rId23" Type="http://schemas.openxmlformats.org/officeDocument/2006/relationships/tags" Target="../tags/tag432.xml"/><Relationship Id="rId28" Type="http://schemas.openxmlformats.org/officeDocument/2006/relationships/tags" Target="../tags/tag437.xml"/><Relationship Id="rId10" Type="http://schemas.openxmlformats.org/officeDocument/2006/relationships/tags" Target="../tags/tag419.xml"/><Relationship Id="rId19" Type="http://schemas.openxmlformats.org/officeDocument/2006/relationships/tags" Target="../tags/tag428.xml"/><Relationship Id="rId31" Type="http://schemas.openxmlformats.org/officeDocument/2006/relationships/image" Target="../media/image1.png"/><Relationship Id="rId4" Type="http://schemas.openxmlformats.org/officeDocument/2006/relationships/tags" Target="../tags/tag413.xml"/><Relationship Id="rId9" Type="http://schemas.openxmlformats.org/officeDocument/2006/relationships/tags" Target="../tags/tag418.xml"/><Relationship Id="rId14" Type="http://schemas.openxmlformats.org/officeDocument/2006/relationships/tags" Target="../tags/tag423.xml"/><Relationship Id="rId22" Type="http://schemas.openxmlformats.org/officeDocument/2006/relationships/tags" Target="../tags/tag431.xml"/><Relationship Id="rId27" Type="http://schemas.openxmlformats.org/officeDocument/2006/relationships/tags" Target="../tags/tag436.xml"/><Relationship Id="rId30"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18.xml"/><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18.xml"/><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8" Type="http://schemas.openxmlformats.org/officeDocument/2006/relationships/tags" Target="../tags/tag445.xml"/><Relationship Id="rId13" Type="http://schemas.openxmlformats.org/officeDocument/2006/relationships/tags" Target="../tags/tag450.xml"/><Relationship Id="rId18" Type="http://schemas.openxmlformats.org/officeDocument/2006/relationships/tags" Target="../tags/tag455.xml"/><Relationship Id="rId26" Type="http://schemas.openxmlformats.org/officeDocument/2006/relationships/tags" Target="../tags/tag463.xml"/><Relationship Id="rId3" Type="http://schemas.openxmlformats.org/officeDocument/2006/relationships/tags" Target="../tags/tag440.xml"/><Relationship Id="rId21" Type="http://schemas.openxmlformats.org/officeDocument/2006/relationships/tags" Target="../tags/tag458.xml"/><Relationship Id="rId7" Type="http://schemas.openxmlformats.org/officeDocument/2006/relationships/tags" Target="../tags/tag444.xml"/><Relationship Id="rId12" Type="http://schemas.openxmlformats.org/officeDocument/2006/relationships/tags" Target="../tags/tag449.xml"/><Relationship Id="rId17" Type="http://schemas.openxmlformats.org/officeDocument/2006/relationships/tags" Target="../tags/tag454.xml"/><Relationship Id="rId25" Type="http://schemas.openxmlformats.org/officeDocument/2006/relationships/tags" Target="../tags/tag462.xml"/><Relationship Id="rId2" Type="http://schemas.openxmlformats.org/officeDocument/2006/relationships/tags" Target="../tags/tag439.xml"/><Relationship Id="rId16" Type="http://schemas.openxmlformats.org/officeDocument/2006/relationships/tags" Target="../tags/tag453.xml"/><Relationship Id="rId20" Type="http://schemas.openxmlformats.org/officeDocument/2006/relationships/tags" Target="../tags/tag457.xml"/><Relationship Id="rId29" Type="http://schemas.openxmlformats.org/officeDocument/2006/relationships/slideLayout" Target="../slideLayouts/slideLayout18.xml"/><Relationship Id="rId1" Type="http://schemas.openxmlformats.org/officeDocument/2006/relationships/tags" Target="../tags/tag438.xml"/><Relationship Id="rId6" Type="http://schemas.openxmlformats.org/officeDocument/2006/relationships/tags" Target="../tags/tag443.xml"/><Relationship Id="rId11" Type="http://schemas.openxmlformats.org/officeDocument/2006/relationships/tags" Target="../tags/tag448.xml"/><Relationship Id="rId24" Type="http://schemas.openxmlformats.org/officeDocument/2006/relationships/tags" Target="../tags/tag461.xml"/><Relationship Id="rId32" Type="http://schemas.microsoft.com/office/2007/relationships/hdphoto" Target="../media/hdphoto1.wdp"/><Relationship Id="rId5" Type="http://schemas.openxmlformats.org/officeDocument/2006/relationships/tags" Target="../tags/tag442.xml"/><Relationship Id="rId15" Type="http://schemas.openxmlformats.org/officeDocument/2006/relationships/tags" Target="../tags/tag452.xml"/><Relationship Id="rId23" Type="http://schemas.openxmlformats.org/officeDocument/2006/relationships/tags" Target="../tags/tag460.xml"/><Relationship Id="rId28" Type="http://schemas.openxmlformats.org/officeDocument/2006/relationships/tags" Target="../tags/tag465.xml"/><Relationship Id="rId10" Type="http://schemas.openxmlformats.org/officeDocument/2006/relationships/tags" Target="../tags/tag447.xml"/><Relationship Id="rId19" Type="http://schemas.openxmlformats.org/officeDocument/2006/relationships/tags" Target="../tags/tag456.xml"/><Relationship Id="rId31" Type="http://schemas.openxmlformats.org/officeDocument/2006/relationships/image" Target="../media/image1.png"/><Relationship Id="rId4" Type="http://schemas.openxmlformats.org/officeDocument/2006/relationships/tags" Target="../tags/tag441.xml"/><Relationship Id="rId9" Type="http://schemas.openxmlformats.org/officeDocument/2006/relationships/tags" Target="../tags/tag446.xml"/><Relationship Id="rId14" Type="http://schemas.openxmlformats.org/officeDocument/2006/relationships/tags" Target="../tags/tag451.xml"/><Relationship Id="rId22" Type="http://schemas.openxmlformats.org/officeDocument/2006/relationships/tags" Target="../tags/tag459.xml"/><Relationship Id="rId27" Type="http://schemas.openxmlformats.org/officeDocument/2006/relationships/tags" Target="../tags/tag464.xml"/><Relationship Id="rId30"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2.png"/><Relationship Id="rId7" Type="http://schemas.openxmlformats.org/officeDocument/2006/relationships/image" Target="../media/image99.png"/><Relationship Id="rId2" Type="http://schemas.openxmlformats.org/officeDocument/2006/relationships/notesSlide" Target="../notesSlides/notesSlide94.xml"/><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94.png"/><Relationship Id="rId10" Type="http://schemas.openxmlformats.org/officeDocument/2006/relationships/image" Target="../media/image106.png"/><Relationship Id="rId4" Type="http://schemas.openxmlformats.org/officeDocument/2006/relationships/image" Target="../media/image93.png"/><Relationship Id="rId9"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5.xml"/><Relationship Id="rId1" Type="http://schemas.openxmlformats.org/officeDocument/2006/relationships/slideLayout" Target="../slideLayouts/slideLayout18.xml"/><Relationship Id="rId4" Type="http://schemas.openxmlformats.org/officeDocument/2006/relationships/image" Target="../media/image108.png"/></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13.png"/><Relationship Id="rId2" Type="http://schemas.openxmlformats.org/officeDocument/2006/relationships/notesSlide" Target="../notesSlides/notesSlide96.xml"/><Relationship Id="rId1"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03.png"/><Relationship Id="rId4" Type="http://schemas.openxmlformats.org/officeDocument/2006/relationships/image" Target="../media/image102.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67.xml"/><Relationship Id="rId1" Type="http://schemas.openxmlformats.org/officeDocument/2006/relationships/tags" Target="../tags/tag46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69.xml"/><Relationship Id="rId1" Type="http://schemas.openxmlformats.org/officeDocument/2006/relationships/tags" Target="../tags/tag468.xml"/><Relationship Id="rId5" Type="http://schemas.openxmlformats.org/officeDocument/2006/relationships/image" Target="../media/image107.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71.xml"/><Relationship Id="rId1" Type="http://schemas.openxmlformats.org/officeDocument/2006/relationships/tags" Target="../tags/tag470.xml"/><Relationship Id="rId5" Type="http://schemas.openxmlformats.org/officeDocument/2006/relationships/image" Target="../media/image109.png"/><Relationship Id="rId4"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E0C80-F302-E947-D68F-057837436DD3}"/>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268A270D-6A5B-13C6-3AAC-95A23D0CC59C}"/>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a:extLst>
              <a:ext uri="{FF2B5EF4-FFF2-40B4-BE49-F238E27FC236}">
                <a16:creationId xmlns:a16="http://schemas.microsoft.com/office/drawing/2014/main" id="{904487FE-CB01-1825-59A5-031C64581426}"/>
              </a:ext>
            </a:extLst>
          </p:cNvPr>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PMIC: Improving Multi-Agent Reinforcement Learning with Progressive Mutual Information Collaboration</a:t>
            </a:r>
          </a:p>
        </p:txBody>
      </p:sp>
      <p:sp>
        <p:nvSpPr>
          <p:cNvPr id="5" name="圆角矩形 4">
            <a:extLst>
              <a:ext uri="{FF2B5EF4-FFF2-40B4-BE49-F238E27FC236}">
                <a16:creationId xmlns:a16="http://schemas.microsoft.com/office/drawing/2014/main" id="{DFBAAE56-2A2D-62B8-B562-465EEAB523AE}"/>
              </a:ext>
            </a:extLst>
          </p:cNvPr>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Effective and Stable Role-Based Multi-Agent Collaboration by Structural Information Principles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6" name="圆角矩形 5">
            <a:extLst>
              <a:ext uri="{FF2B5EF4-FFF2-40B4-BE49-F238E27FC236}">
                <a16:creationId xmlns:a16="http://schemas.microsoft.com/office/drawing/2014/main" id="{A9CAE812-D591-6F9A-05F8-53A13688744C}"/>
              </a:ext>
            </a:extLst>
          </p:cNvPr>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Maximum Entropy Heterogeneous-Agent Reinforcement Learning</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7" name="圆角矩形 6">
            <a:extLst>
              <a:ext uri="{FF2B5EF4-FFF2-40B4-BE49-F238E27FC236}">
                <a16:creationId xmlns:a16="http://schemas.microsoft.com/office/drawing/2014/main" id="{5413448B-8170-2F5E-2DF5-F9E86C17CB88}"/>
              </a:ext>
            </a:extLst>
          </p:cNvPr>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STAR: </a:t>
            </a:r>
            <a:r>
              <a:rPr lang="en-US" altLang="zh-CN" sz="1400" b="1" dirty="0" err="1">
                <a:solidFill>
                  <a:schemeClr val="bg1"/>
                </a:solidFill>
                <a:latin typeface="Arial" panose="020B0604020202020204" pitchFamily="34" charset="0"/>
                <a:ea typeface="微软雅黑" panose="020B0503020204020204" charset="-122"/>
                <a:cs typeface="Arial" panose="020B0604020202020204" pitchFamily="34" charset="0"/>
              </a:rPr>
              <a:t>Spatio</a:t>
            </a: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-Temporal State Compression for Multi-Agent Tasks with Rich Observations</a:t>
            </a:r>
            <a:endParaRPr lang="zh-CN" altLang="en-US" sz="1400" b="1" dirty="0">
              <a:latin typeface="Arial" panose="020B0604020202020204" pitchFamily="34" charset="0"/>
              <a:cs typeface="Arial" panose="020B0604020202020204" pitchFamily="34" charset="0"/>
              <a:sym typeface="+mn-ea"/>
            </a:endParaRPr>
          </a:p>
        </p:txBody>
      </p:sp>
      <p:sp>
        <p:nvSpPr>
          <p:cNvPr id="8" name="圆角矩形 7">
            <a:extLst>
              <a:ext uri="{FF2B5EF4-FFF2-40B4-BE49-F238E27FC236}">
                <a16:creationId xmlns:a16="http://schemas.microsoft.com/office/drawing/2014/main" id="{8361817C-785F-8131-876A-3CA4D4E70B8D}"/>
              </a:ext>
            </a:extLst>
          </p:cNvPr>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Attention-Guided Contrastive Role Representations for Multi-Agent Reinforcement Learning</a:t>
            </a:r>
            <a:endParaRPr lang="zh-CN" altLang="en-US" sz="1400" b="1" dirty="0">
              <a:latin typeface="Arial" panose="020B0604020202020204" pitchFamily="34" charset="0"/>
              <a:cs typeface="Arial" panose="020B0604020202020204" pitchFamily="34" charset="0"/>
              <a:sym typeface="+mn-ea"/>
            </a:endParaRPr>
          </a:p>
        </p:txBody>
      </p:sp>
      <p:sp>
        <p:nvSpPr>
          <p:cNvPr id="17" name="文本框 16">
            <a:extLst>
              <a:ext uri="{FF2B5EF4-FFF2-40B4-BE49-F238E27FC236}">
                <a16:creationId xmlns:a16="http://schemas.microsoft.com/office/drawing/2014/main" id="{778315F6-7050-05E8-BFCD-47A4F4ADAC86}"/>
              </a:ext>
            </a:extLst>
          </p:cNvPr>
          <p:cNvSpPr txBox="1"/>
          <p:nvPr/>
        </p:nvSpPr>
        <p:spPr>
          <a:xfrm>
            <a:off x="309724" y="611796"/>
            <a:ext cx="11186276" cy="837473"/>
          </a:xfrm>
          <a:prstGeom prst="rect">
            <a:avLst/>
          </a:prstGeom>
          <a:noFill/>
        </p:spPr>
        <p:txBody>
          <a:bodyPr wrap="square" rtlCol="0" anchor="t">
            <a:spAutoFit/>
          </a:bodyPr>
          <a:lstStyle/>
          <a:p>
            <a:pPr algn="ctr">
              <a:lnSpc>
                <a:spcPct val="150000"/>
              </a:lnSpc>
            </a:pPr>
            <a:r>
              <a:rPr lang="en-US" altLang="zh-CN" sz="3600" dirty="0">
                <a:solidFill>
                  <a:schemeClr val="bg1"/>
                </a:solidFill>
              </a:rPr>
              <a:t>Efficient Representation of Multi-Agent State Spaces</a:t>
            </a:r>
          </a:p>
        </p:txBody>
      </p:sp>
      <p:sp>
        <p:nvSpPr>
          <p:cNvPr id="2" name="文本框 1">
            <a:extLst>
              <a:ext uri="{FF2B5EF4-FFF2-40B4-BE49-F238E27FC236}">
                <a16:creationId xmlns:a16="http://schemas.microsoft.com/office/drawing/2014/main" id="{318E2F05-937A-C089-B0AD-36EC92C26093}"/>
              </a:ext>
            </a:extLst>
          </p:cNvPr>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642ED476-3414-F675-3DC0-7DE12480AB03}"/>
              </a:ext>
            </a:extLst>
          </p:cNvPr>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FE86CA18-36FA-8A91-505A-FDD936C94E85}"/>
              </a:ext>
            </a:extLst>
          </p:cNvPr>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DFF4F072-32D1-A62E-3F22-6AA2CEFA18E0}"/>
              </a:ext>
            </a:extLst>
          </p:cNvPr>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AA3FEB5A-0856-484F-B765-47F2859E536B}"/>
              </a:ext>
            </a:extLst>
          </p:cNvPr>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B561542E-C320-6A57-E29B-03860FFFE9F6}"/>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6C4B405B-A2D0-22E3-DF72-498D7B6BBC4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C9F14D27-CD4D-2941-0BE6-EF10751F160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08A2D57A-47A8-2C18-C2FA-29CC3ACDDE5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a:t>
            </a:fld>
            <a:endParaRPr lang="zh-HK" altLang="en-US" sz="1600" dirty="0">
              <a:solidFill>
                <a:schemeClr val="bg1"/>
              </a:solidFill>
            </a:endParaRPr>
          </a:p>
        </p:txBody>
      </p:sp>
    </p:spTree>
    <p:custDataLst>
      <p:tags r:id="rId1"/>
    </p:custDataLst>
    <p:extLst>
      <p:ext uri="{BB962C8B-B14F-4D97-AF65-F5344CB8AC3E}">
        <p14:creationId xmlns:p14="http://schemas.microsoft.com/office/powerpoint/2010/main" val="187712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p:cNvSpPr txBox="1"/>
          <p:nvPr/>
        </p:nvSpPr>
        <p:spPr>
          <a:xfrm>
            <a:off x="660640" y="1067135"/>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 New Collaboration Criterion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3" name="文本框 2">
            <a:extLst>
              <a:ext uri="{FF2B5EF4-FFF2-40B4-BE49-F238E27FC236}">
                <a16:creationId xmlns:a16="http://schemas.microsoft.com/office/drawing/2014/main" id="{8A766E91-03E7-6004-36F6-67C4573A7B5D}"/>
              </a:ext>
            </a:extLst>
          </p:cNvPr>
          <p:cNvSpPr txBox="1"/>
          <p:nvPr/>
        </p:nvSpPr>
        <p:spPr>
          <a:xfrm>
            <a:off x="336000" y="1740778"/>
            <a:ext cx="4896640" cy="1323439"/>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We propose a new criterion to measure the degree of multiagent collaboration, which is defined as the mutual information between global state sand joint action.</a:t>
            </a:r>
            <a:endParaRPr lang="zh-CN" altLang="en-US" sz="2000" dirty="0">
              <a:latin typeface="Times New Roman" panose="02020603050405020304" pitchFamily="18" charset="0"/>
              <a:cs typeface="Times New Roman" panose="02020603050405020304" pitchFamily="18" charset="0"/>
            </a:endParaRPr>
          </a:p>
        </p:txBody>
      </p:sp>
      <p:sp>
        <p:nvSpPr>
          <p:cNvPr id="14" name="箭头: 下 13">
            <a:extLst>
              <a:ext uri="{FF2B5EF4-FFF2-40B4-BE49-F238E27FC236}">
                <a16:creationId xmlns:a16="http://schemas.microsoft.com/office/drawing/2014/main" id="{4E43F30A-6627-37FE-0CDA-93F55F481026}"/>
              </a:ext>
            </a:extLst>
          </p:cNvPr>
          <p:cNvSpPr/>
          <p:nvPr/>
        </p:nvSpPr>
        <p:spPr>
          <a:xfrm rot="16200000">
            <a:off x="5911334" y="1758823"/>
            <a:ext cx="369332" cy="11549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2F1F59BD-C7F5-B55F-7961-E2E49A0B8E3B}"/>
              </a:ext>
            </a:extLst>
          </p:cNvPr>
          <p:cNvPicPr>
            <a:picLocks noChangeAspect="1"/>
          </p:cNvPicPr>
          <p:nvPr/>
        </p:nvPicPr>
        <p:blipFill>
          <a:blip r:embed="rId3"/>
          <a:stretch>
            <a:fillRect/>
          </a:stretch>
        </p:blipFill>
        <p:spPr>
          <a:xfrm>
            <a:off x="3504000" y="3439860"/>
            <a:ext cx="5380186" cy="731583"/>
          </a:xfrm>
          <a:prstGeom prst="rect">
            <a:avLst/>
          </a:prstGeom>
        </p:spPr>
      </p:pic>
      <p:sp>
        <p:nvSpPr>
          <p:cNvPr id="15" name="文本框 14">
            <a:extLst>
              <a:ext uri="{FF2B5EF4-FFF2-40B4-BE49-F238E27FC236}">
                <a16:creationId xmlns:a16="http://schemas.microsoft.com/office/drawing/2014/main" id="{3F4F039D-4874-E941-921B-A8FC121B41C2}"/>
              </a:ext>
            </a:extLst>
          </p:cNvPr>
          <p:cNvSpPr txBox="1"/>
          <p:nvPr/>
        </p:nvSpPr>
        <p:spPr>
          <a:xfrm>
            <a:off x="6919802" y="1735927"/>
            <a:ext cx="4144198" cy="1323439"/>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Traditional MI methods can be computationally infeasible with many agents and need global communication, conflicting with CTDE.</a:t>
            </a:r>
            <a:endParaRPr lang="zh-CN" altLang="en-US" sz="20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63EBA43D-9D7C-6B04-F28F-1F84DDCE12B5}"/>
              </a:ext>
            </a:extLst>
          </p:cNvPr>
          <p:cNvSpPr txBox="1"/>
          <p:nvPr/>
        </p:nvSpPr>
        <p:spPr>
          <a:xfrm>
            <a:off x="5614854" y="2397646"/>
            <a:ext cx="962291"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resolve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FF00600-6907-A6E2-7762-09FD2AC8C091}"/>
                  </a:ext>
                </a:extLst>
              </p:cNvPr>
              <p:cNvSpPr txBox="1"/>
              <p:nvPr/>
            </p:nvSpPr>
            <p:spPr>
              <a:xfrm>
                <a:off x="594875" y="4189753"/>
                <a:ext cx="10615974" cy="2345322"/>
              </a:xfrm>
              <a:prstGeom prst="rect">
                <a:avLst/>
              </a:prstGeom>
              <a:noFill/>
            </p:spPr>
            <p:txBody>
              <a:bodyPr wrap="square" rtlCol="0">
                <a:spAutoFit/>
              </a:bodyPr>
              <a:lstStyle/>
              <a:p>
                <a:pPr marL="285750" indent="-285750" algn="just">
                  <a:lnSpc>
                    <a:spcPct val="150000"/>
                  </a:lnSpc>
                  <a:buFont typeface="Wingdings" panose="05000000000000000000" charset="0"/>
                  <a:buChar char="Ø"/>
                </a:pPr>
                <a14:m>
                  <m:oMath xmlns:m="http://schemas.openxmlformats.org/officeDocument/2006/math">
                    <m:r>
                      <a:rPr lang="en-US" altLang="zh-CN" sz="2000" i="1" smtClean="0">
                        <a:latin typeface="Cambria Math" panose="02040503050406030204" pitchFamily="18" charset="0"/>
                        <a:cs typeface="Times New Roman" panose="02020603050405020304" pitchFamily="18" charset="0"/>
                      </a:rPr>
                      <m:t>𝐼</m:t>
                    </m:r>
                    <m:r>
                      <a:rPr lang="en-US" altLang="zh-CN" sz="2000" i="1" smtClean="0">
                        <a:latin typeface="Cambria Math" panose="02040503050406030204" pitchFamily="18" charset="0"/>
                        <a:cs typeface="Times New Roman" panose="02020603050405020304" pitchFamily="18" charset="0"/>
                      </a:rPr>
                      <m:t>(</m:t>
                    </m:r>
                    <m:r>
                      <a:rPr lang="en-US" altLang="zh-CN" sz="2000" i="1" smtClean="0">
                        <a:latin typeface="Cambria Math" panose="02040503050406030204" pitchFamily="18" charset="0"/>
                        <a:cs typeface="Times New Roman" panose="02020603050405020304" pitchFamily="18" charset="0"/>
                      </a:rPr>
                      <m:t>𝑠</m:t>
                    </m:r>
                    <m:r>
                      <a:rPr lang="en-US" altLang="zh-CN" sz="2000" i="1" smtClean="0">
                        <a:latin typeface="Cambria Math" panose="02040503050406030204" pitchFamily="18" charset="0"/>
                        <a:cs typeface="Times New Roman" panose="02020603050405020304" pitchFamily="18" charset="0"/>
                      </a:rPr>
                      <m:t>; </m:t>
                    </m:r>
                    <m:r>
                      <a:rPr lang="en-US" altLang="zh-CN" sz="2000" i="1" smtClean="0">
                        <a:latin typeface="Cambria Math" panose="02040503050406030204" pitchFamily="18" charset="0"/>
                        <a:cs typeface="Times New Roman" panose="02020603050405020304" pitchFamily="18" charset="0"/>
                      </a:rPr>
                      <m:t>𝑢</m:t>
                    </m:r>
                    <m:r>
                      <a:rPr lang="en-US" altLang="zh-CN" sz="2000" i="1"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the mutual information between global state sand joint action.</a:t>
                </a:r>
              </a:p>
              <a:p>
                <a:pPr marL="285750" indent="-285750" algn="just">
                  <a:lnSpc>
                    <a:spcPct val="150000"/>
                  </a:lnSpc>
                  <a:buFont typeface="Wingdings" panose="05000000000000000000" charset="0"/>
                  <a:buChar char="Ø"/>
                </a:pPr>
                <a14:m>
                  <m:oMath xmlns:m="http://schemas.openxmlformats.org/officeDocument/2006/math">
                    <m:r>
                      <a:rPr lang="pl-PL" altLang="zh-CN" sz="2000" i="1" smtClean="0">
                        <a:latin typeface="Cambria Math" panose="02040503050406030204" pitchFamily="18" charset="0"/>
                      </a:rPr>
                      <m:t>𝐻</m:t>
                    </m:r>
                    <m:r>
                      <a:rPr lang="pl-PL" altLang="zh-CN" sz="2000" i="1" smtClean="0">
                        <a:latin typeface="Cambria Math" panose="02040503050406030204" pitchFamily="18" charset="0"/>
                      </a:rPr>
                      <m:t>(</m:t>
                    </m:r>
                    <m:r>
                      <a:rPr lang="pl-PL" altLang="zh-CN" sz="2000" i="1" smtClean="0">
                        <a:latin typeface="Cambria Math" panose="02040503050406030204" pitchFamily="18" charset="0"/>
                      </a:rPr>
                      <m:t>𝑢</m:t>
                    </m:r>
                    <m:r>
                      <a:rPr lang="pl-PL" altLang="zh-CN" sz="2000" i="1" smtClean="0">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the entropy of the joint actions.</a:t>
                </a:r>
              </a:p>
              <a:p>
                <a:pPr marL="285750" indent="-285750" algn="just">
                  <a:lnSpc>
                    <a:spcPct val="150000"/>
                  </a:lnSpc>
                  <a:buFont typeface="Wingdings" panose="05000000000000000000" charset="0"/>
                  <a:buChar char="Ø"/>
                </a:pPr>
                <a14:m>
                  <m:oMath xmlns:m="http://schemas.openxmlformats.org/officeDocument/2006/math">
                    <m:r>
                      <a:rPr lang="pl-PL" altLang="zh-CN" sz="2000" i="1" smtClean="0">
                        <a:latin typeface="Cambria Math" panose="02040503050406030204" pitchFamily="18" charset="0"/>
                      </a:rPr>
                      <m:t>𝐻</m:t>
                    </m:r>
                    <m:r>
                      <a:rPr lang="pl-PL" altLang="zh-CN" sz="2000" i="1" smtClean="0">
                        <a:latin typeface="Cambria Math" panose="02040503050406030204" pitchFamily="18" charset="0"/>
                      </a:rPr>
                      <m:t>(</m:t>
                    </m:r>
                    <m:r>
                      <a:rPr lang="pl-PL" altLang="zh-CN" sz="2000" i="1" smtClean="0">
                        <a:latin typeface="Cambria Math" panose="02040503050406030204" pitchFamily="18" charset="0"/>
                      </a:rPr>
                      <m:t>𝑢</m:t>
                    </m:r>
                    <m:r>
                      <a:rPr lang="pl-PL" altLang="zh-CN" sz="2000" i="1" smtClean="0">
                        <a:latin typeface="Cambria Math" panose="02040503050406030204" pitchFamily="18" charset="0"/>
                      </a:rPr>
                      <m:t>∣</m:t>
                    </m:r>
                    <m:r>
                      <a:rPr lang="pl-PL" altLang="zh-CN" sz="2000" i="1" smtClean="0">
                        <a:latin typeface="Cambria Math" panose="02040503050406030204" pitchFamily="18" charset="0"/>
                      </a:rPr>
                      <m:t>𝑠</m:t>
                    </m:r>
                    <m:r>
                      <a:rPr lang="pl-PL" altLang="zh-CN" sz="2000" i="1" smtClean="0">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the conditional entropy of the joint actions given the state.</a:t>
                </a:r>
              </a:p>
              <a:p>
                <a:pPr marL="285750" indent="-285750" algn="just">
                  <a:lnSpc>
                    <a:spcPct val="150000"/>
                  </a:lnSpc>
                  <a:buFont typeface="Wingdings" panose="05000000000000000000" charset="0"/>
                  <a:buChar char="Ø"/>
                </a:pPr>
                <a14:m>
                  <m:oMath xmlns:m="http://schemas.openxmlformats.org/officeDocument/2006/math">
                    <m:r>
                      <a:rPr lang="pl-PL" altLang="zh-CN" sz="2000" i="1" smtClean="0">
                        <a:latin typeface="Cambria Math" panose="02040503050406030204" pitchFamily="18" charset="0"/>
                      </a:rPr>
                      <m:t>𝐻</m:t>
                    </m:r>
                    <m:r>
                      <a:rPr lang="pl-PL" altLang="zh-CN" sz="2000" i="1" smtClean="0">
                        <a:latin typeface="Cambria Math" panose="02040503050406030204" pitchFamily="18" charset="0"/>
                      </a:rPr>
                      <m:t>(</m:t>
                    </m:r>
                    <m:sSub>
                      <m:sSubPr>
                        <m:ctrlPr>
                          <a:rPr lang="pl-PL" altLang="zh-CN" sz="2000" i="1" smtClean="0">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𝑖</m:t>
                        </m:r>
                      </m:sub>
                    </m:sSub>
                    <m:r>
                      <a:rPr lang="pl-PL" altLang="zh-CN" sz="2000" i="1" smtClean="0">
                        <a:latin typeface="Cambria Math" panose="02040503050406030204" pitchFamily="18" charset="0"/>
                      </a:rPr>
                      <m:t>∣</m:t>
                    </m:r>
                    <m:r>
                      <a:rPr lang="pl-PL" altLang="zh-CN" sz="2000" i="1" smtClean="0">
                        <a:latin typeface="Cambria Math" panose="02040503050406030204" pitchFamily="18" charset="0"/>
                      </a:rPr>
                      <m:t>𝑠</m:t>
                    </m:r>
                    <m:r>
                      <a:rPr lang="pl-PL" altLang="zh-CN" sz="2000" i="1" smtClean="0">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the uncertainty in agent ’s action given the state.</a:t>
                </a:r>
              </a:p>
              <a:p>
                <a:pPr marL="285750" indent="-285750" algn="just">
                  <a:lnSpc>
                    <a:spcPct val="150000"/>
                  </a:lnSpc>
                  <a:buFont typeface="Wingdings" panose="05000000000000000000" charset="0"/>
                  <a:buChar char="Ø"/>
                </a:pPr>
                <a14:m>
                  <m:oMath xmlns:m="http://schemas.openxmlformats.org/officeDocument/2006/math">
                    <m:r>
                      <a:rPr lang="pl-PL" altLang="zh-CN" sz="2000" i="1" smtClean="0">
                        <a:latin typeface="Cambria Math" panose="02040503050406030204" pitchFamily="18" charset="0"/>
                      </a:rPr>
                      <m:t>𝐻</m:t>
                    </m:r>
                    <m:r>
                      <a:rPr lang="pl-PL" altLang="zh-CN" sz="2000" i="1" smtClean="0">
                        <a:latin typeface="Cambria Math" panose="02040503050406030204" pitchFamily="18" charset="0"/>
                      </a:rPr>
                      <m:t>(</m:t>
                    </m:r>
                    <m:sSub>
                      <m:sSubPr>
                        <m:ctrlPr>
                          <a:rPr lang="pl-PL" altLang="zh-CN" sz="2000" i="1" smtClean="0">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sub>
                    </m:sSub>
                    <m:r>
                      <a:rPr lang="pl-PL" altLang="zh-CN" sz="2000" i="1" smtClean="0">
                        <a:latin typeface="Cambria Math" panose="02040503050406030204" pitchFamily="18" charset="0"/>
                      </a:rPr>
                      <m:t>∣</m:t>
                    </m:r>
                    <m:sSub>
                      <m:sSubPr>
                        <m:ctrlPr>
                          <a:rPr lang="pl-PL" altLang="zh-CN" sz="2000" i="1" smtClean="0">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pl-PL" altLang="zh-CN" sz="2000" i="1" smtClean="0">
                        <a:latin typeface="Cambria Math" panose="02040503050406030204" pitchFamily="18" charset="0"/>
                      </a:rPr>
                      <m:t> </m:t>
                    </m:r>
                    <m:r>
                      <a:rPr lang="pl-PL" altLang="zh-CN" sz="2000" i="1" smtClean="0">
                        <a:latin typeface="Cambria Math" panose="02040503050406030204" pitchFamily="18" charset="0"/>
                      </a:rPr>
                      <m:t>𝑠</m:t>
                    </m:r>
                    <m:r>
                      <a:rPr lang="pl-PL" altLang="zh-CN" sz="2000" i="1" smtClean="0">
                        <a:latin typeface="Cambria Math" panose="02040503050406030204" pitchFamily="18" charset="0"/>
                      </a:rPr>
                      <m:t>)</m:t>
                    </m:r>
                  </m:oMath>
                </a14:m>
                <a:r>
                  <a:rPr lang="en-US" altLang="zh-CN" sz="2000" dirty="0"/>
                  <a:t>: </a:t>
                </a:r>
                <a:r>
                  <a:rPr lang="en-US" altLang="zh-CN" sz="2000" dirty="0">
                    <a:latin typeface="Times New Roman" panose="02020603050405020304" pitchFamily="18" charset="0"/>
                    <a:cs typeface="Times New Roman" panose="02020603050405020304" pitchFamily="18" charset="0"/>
                  </a:rPr>
                  <a:t>the uncertainty of other agents' actions given both the state and agent ’s action.</a:t>
                </a:r>
              </a:p>
            </p:txBody>
          </p:sp>
        </mc:Choice>
        <mc:Fallback xmlns="">
          <p:sp>
            <p:nvSpPr>
              <p:cNvPr id="19" name="文本框 18">
                <a:extLst>
                  <a:ext uri="{FF2B5EF4-FFF2-40B4-BE49-F238E27FC236}">
                    <a16:creationId xmlns:a16="http://schemas.microsoft.com/office/drawing/2014/main" id="{4FF00600-6907-A6E2-7762-09FD2AC8C091}"/>
                  </a:ext>
                </a:extLst>
              </p:cNvPr>
              <p:cNvSpPr txBox="1">
                <a:spLocks noRot="1" noChangeAspect="1" noMove="1" noResize="1" noEditPoints="1" noAdjustHandles="1" noChangeArrowheads="1" noChangeShapeType="1" noTextEdit="1"/>
              </p:cNvSpPr>
              <p:nvPr/>
            </p:nvSpPr>
            <p:spPr>
              <a:xfrm>
                <a:off x="594875" y="4189753"/>
                <a:ext cx="10615974" cy="2345322"/>
              </a:xfrm>
              <a:prstGeom prst="rect">
                <a:avLst/>
              </a:prstGeom>
              <a:blipFill>
                <a:blip r:embed="rId4"/>
                <a:stretch>
                  <a:fillRect l="-517" b="-3896"/>
                </a:stretch>
              </a:blipFill>
            </p:spPr>
            <p:txBody>
              <a:bodyPr/>
              <a:lstStyle/>
              <a:p>
                <a:r>
                  <a:rPr lang="zh-CN" altLang="en-US">
                    <a:noFill/>
                  </a:rPr>
                  <a:t> </a:t>
                </a:r>
              </a:p>
            </p:txBody>
          </p:sp>
        </mc:Fallback>
      </mc:AlternateContent>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100</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100</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101</a:t>
            </a:fld>
            <a:endParaRPr lang="zh-HK" altLang="en-US" sz="1600" dirty="0">
              <a:solidFill>
                <a:schemeClr val="bg1"/>
              </a:solidFill>
            </a:endParaRPr>
          </a:p>
        </p:txBody>
      </p:sp>
      <p:sp>
        <p:nvSpPr>
          <p:cNvPr id="4" name="矩形 3">
            <a:extLst>
              <a:ext uri="{FF2B5EF4-FFF2-40B4-BE49-F238E27FC236}">
                <a16:creationId xmlns:a16="http://schemas.microsoft.com/office/drawing/2014/main" id="{1408D394-3ED6-32A0-C53E-68A7CC0E9778}"/>
              </a:ext>
            </a:extLst>
          </p:cNvPr>
          <p:cNvSpPr/>
          <p:nvPr/>
        </p:nvSpPr>
        <p:spPr>
          <a:xfrm>
            <a:off x="1481483" y="1032860"/>
            <a:ext cx="9216000" cy="152392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1292F043-BCE5-96AE-4C80-470CF2AD15F1}"/>
              </a:ext>
            </a:extLst>
          </p:cNvPr>
          <p:cNvSpPr/>
          <p:nvPr/>
        </p:nvSpPr>
        <p:spPr>
          <a:xfrm>
            <a:off x="1769482" y="75060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BDE4975B-B438-906E-7789-9EFF1543B794}"/>
              </a:ext>
            </a:extLst>
          </p:cNvPr>
          <p:cNvSpPr/>
          <p:nvPr/>
        </p:nvSpPr>
        <p:spPr>
          <a:xfrm>
            <a:off x="1487997" y="2923798"/>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337EEFCC-8ABD-5CA2-A1E8-FDBFB1B471BC}"/>
              </a:ext>
            </a:extLst>
          </p:cNvPr>
          <p:cNvSpPr/>
          <p:nvPr/>
        </p:nvSpPr>
        <p:spPr>
          <a:xfrm>
            <a:off x="1770195" y="270078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7CE4E6D7-DD9F-3561-BAB6-AE2F9F72544F}"/>
              </a:ext>
            </a:extLst>
          </p:cNvPr>
          <p:cNvSpPr txBox="1"/>
          <p:nvPr/>
        </p:nvSpPr>
        <p:spPr>
          <a:xfrm>
            <a:off x="1764397" y="3005403"/>
            <a:ext cx="8651602" cy="142199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solidFill>
                  <a:srgbClr val="000000"/>
                </a:solidFill>
                <a:latin typeface="Times New Roman" panose="02020603050405020304" pitchFamily="18" charset="0"/>
                <a:cs typeface="Times New Roman" panose="02020603050405020304" pitchFamily="18" charset="0"/>
              </a:rPr>
              <a:t>Temporal Compression: </a:t>
            </a:r>
            <a:r>
              <a:rPr lang="en-US" altLang="zh-CN" sz="2000" dirty="0">
                <a:solidFill>
                  <a:srgbClr val="000000"/>
                </a:solidFill>
                <a:latin typeface="Times New Roman" panose="02020603050405020304" pitchFamily="18" charset="0"/>
                <a:cs typeface="Times New Roman" panose="02020603050405020304" pitchFamily="18" charset="0"/>
              </a:rPr>
              <a:t>By aligning states with similar reward structures, STAR compresses temporal information, minimizing redundant state transitions and accelerating policy learning over time.</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96446892-BD8A-E173-EF6E-6A651436E778}"/>
              </a:ext>
            </a:extLst>
          </p:cNvPr>
          <p:cNvSpPr txBox="1"/>
          <p:nvPr/>
        </p:nvSpPr>
        <p:spPr>
          <a:xfrm>
            <a:off x="1759806" y="1024380"/>
            <a:ext cx="8639998" cy="142199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b="1" dirty="0">
                <a:solidFill>
                  <a:srgbClr val="000000"/>
                </a:solidFill>
                <a:effectLst/>
                <a:latin typeface="Times New Roman" panose="02020603050405020304" pitchFamily="18" charset="0"/>
                <a:cs typeface="Times New Roman" panose="02020603050405020304" pitchFamily="18" charset="0"/>
              </a:rPr>
              <a:t>Spatial Compression: </a:t>
            </a:r>
            <a:r>
              <a:rPr lang="en-US" altLang="zh-CN" sz="2000" dirty="0">
                <a:solidFill>
                  <a:srgbClr val="000000"/>
                </a:solidFill>
                <a:effectLst/>
                <a:latin typeface="Times New Roman" panose="02020603050405020304" pitchFamily="18" charset="0"/>
                <a:cs typeface="Times New Roman" panose="02020603050405020304" pitchFamily="18" charset="0"/>
              </a:rPr>
              <a:t>STAR efficiently compresses spatial information by focusing only on task-relevant features, reducing redundant data and computational complexity in multi-agent environments.</a:t>
            </a:r>
            <a:endParaRPr lang="zh-CN" altLang="en-US" sz="20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A863F3F7-1CC5-32D0-625B-66168F53A4A9}"/>
              </a:ext>
            </a:extLst>
          </p:cNvPr>
          <p:cNvSpPr/>
          <p:nvPr/>
        </p:nvSpPr>
        <p:spPr>
          <a:xfrm>
            <a:off x="1487999" y="4849831"/>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0AC4AAD-EEDB-3B2B-33E8-BD98A0A45111}"/>
              </a:ext>
            </a:extLst>
          </p:cNvPr>
          <p:cNvSpPr/>
          <p:nvPr/>
        </p:nvSpPr>
        <p:spPr>
          <a:xfrm>
            <a:off x="1770197" y="4626822"/>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902BB5D4-8F7A-0118-D683-ACE16BC1C68F}"/>
              </a:ext>
            </a:extLst>
          </p:cNvPr>
          <p:cNvSpPr txBox="1"/>
          <p:nvPr/>
        </p:nvSpPr>
        <p:spPr>
          <a:xfrm>
            <a:off x="1806391" y="4897223"/>
            <a:ext cx="8651602" cy="142199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solidFill>
                  <a:srgbClr val="000000"/>
                </a:solidFill>
                <a:latin typeface="Times New Roman" panose="02020603050405020304" pitchFamily="18" charset="0"/>
                <a:cs typeface="Times New Roman" panose="02020603050405020304" pitchFamily="18" charset="0"/>
              </a:rPr>
              <a:t>Future Directions: </a:t>
            </a:r>
            <a:r>
              <a:rPr lang="en-US" altLang="zh-CN" sz="2000" dirty="0">
                <a:solidFill>
                  <a:srgbClr val="000000"/>
                </a:solidFill>
                <a:latin typeface="Times New Roman" panose="02020603050405020304" pitchFamily="18" charset="0"/>
                <a:cs typeface="Times New Roman" panose="02020603050405020304" pitchFamily="18" charset="0"/>
              </a:rPr>
              <a:t>Further development will extend STAR’s applicability to more complex, high-dimensional tasks, such as large-scale multi-agent coordination and adaptive learning in dynamic environments.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4" name="图片 3"/>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 name="组合 4">
            <a:extLst>
              <a:ext uri="{FF2B5EF4-FFF2-40B4-BE49-F238E27FC236}">
                <a16:creationId xmlns:a16="http://schemas.microsoft.com/office/drawing/2014/main" id="{CF8E3E17-613F-70F4-70EB-AAEECE2438A6}"/>
              </a:ext>
            </a:extLst>
          </p:cNvPr>
          <p:cNvGrpSpPr/>
          <p:nvPr/>
        </p:nvGrpSpPr>
        <p:grpSpPr>
          <a:xfrm>
            <a:off x="0" y="6589920"/>
            <a:ext cx="12192001" cy="304800"/>
            <a:chOff x="0" y="6569404"/>
            <a:chExt cx="9144000" cy="288000"/>
          </a:xfrm>
        </p:grpSpPr>
        <p:sp>
          <p:nvSpPr>
            <p:cNvPr id="6" name="矩形 5">
              <a:extLst>
                <a:ext uri="{FF2B5EF4-FFF2-40B4-BE49-F238E27FC236}">
                  <a16:creationId xmlns:a16="http://schemas.microsoft.com/office/drawing/2014/main" id="{C2EFA56A-E405-4FA2-C7EF-20E1F7B49175}"/>
                </a:ext>
              </a:extLst>
            </p:cNvPr>
            <p:cNvSpPr/>
            <p:nvPr/>
          </p:nvSpPr>
          <p:spPr>
            <a:xfrm>
              <a:off x="8729999" y="6583135"/>
              <a:ext cx="414001" cy="261731"/>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cs typeface="Times New Roman" panose="02020603050405020304" pitchFamily="18" charset="0"/>
                </a:rPr>
                <a:t>108</a:t>
              </a:r>
            </a:p>
          </p:txBody>
        </p:sp>
        <p:sp>
          <p:nvSpPr>
            <p:cNvPr id="7" name="矩形 6">
              <a:extLst>
                <a:ext uri="{FF2B5EF4-FFF2-40B4-BE49-F238E27FC236}">
                  <a16:creationId xmlns:a16="http://schemas.microsoft.com/office/drawing/2014/main" id="{051E217F-DF04-A621-B1C4-202BFFAAC8D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9A064-E318-95FC-88A1-CD0866DB8651}"/>
            </a:ext>
          </a:extLst>
        </p:cNvPr>
        <p:cNvGrpSpPr/>
        <p:nvPr/>
      </p:nvGrpSpPr>
      <p:grpSpPr>
        <a:xfrm>
          <a:off x="0" y="0"/>
          <a:ext cx="0" cy="0"/>
          <a:chOff x="0" y="0"/>
          <a:chExt cx="0" cy="0"/>
        </a:xfrm>
      </p:grpSpPr>
      <p:sp>
        <p:nvSpPr>
          <p:cNvPr id="14" name="文本框 13">
            <a:extLst>
              <a:ext uri="{FF2B5EF4-FFF2-40B4-BE49-F238E27FC236}">
                <a16:creationId xmlns:a16="http://schemas.microsoft.com/office/drawing/2014/main" id="{8DF56516-E770-A959-ABE4-BED16FAFEE38}"/>
              </a:ext>
            </a:extLst>
          </p:cNvPr>
          <p:cNvSpPr txBox="1"/>
          <p:nvPr/>
        </p:nvSpPr>
        <p:spPr>
          <a:xfrm>
            <a:off x="732640" y="4073990"/>
            <a:ext cx="7451360" cy="1015663"/>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PMIE Reward Function:</a:t>
            </a:r>
          </a:p>
          <a:p>
            <a:r>
              <a:rPr lang="en-US" altLang="zh-CN" sz="2000" dirty="0">
                <a:latin typeface="Times New Roman" panose="02020603050405020304" pitchFamily="18" charset="0"/>
                <a:cs typeface="Times New Roman" panose="02020603050405020304" pitchFamily="18" charset="0"/>
              </a:rPr>
              <a:t>Balances positive and negative MI feedback to guide agents toward efficient collaboration strategies.</a:t>
            </a:r>
          </a:p>
        </p:txBody>
      </p:sp>
      <p:sp>
        <p:nvSpPr>
          <p:cNvPr id="2" name="Rectangle 2">
            <a:extLst>
              <a:ext uri="{FF2B5EF4-FFF2-40B4-BE49-F238E27FC236}">
                <a16:creationId xmlns:a16="http://schemas.microsoft.com/office/drawing/2014/main" id="{65D9B2F9-FEE1-8F59-2191-87984E127756}"/>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F80FE172-0517-C480-1337-266F4BF277DE}"/>
              </a:ext>
            </a:extLst>
          </p:cNvPr>
          <p:cNvSpPr txBox="1"/>
          <p:nvPr/>
        </p:nvSpPr>
        <p:spPr>
          <a:xfrm>
            <a:off x="660640" y="1067135"/>
            <a:ext cx="579536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Progressive Mutual Information Estimation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6452A59F-80E7-8DBF-2E98-BB4E0C19614D}"/>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2DA5F7A0-CCED-8EB2-E92D-651B3B9DA9B4}"/>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6E2BFFF8-B683-D1D9-D253-A66C0D84E42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2402AA9-0404-E5BC-BF1E-FFF60B05464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8B923F26-B2A2-9882-D12F-99BF873E79B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a:t>
            </a:fld>
            <a:endParaRPr lang="zh-HK" altLang="en-US" sz="1600" dirty="0">
              <a:solidFill>
                <a:schemeClr val="bg1"/>
              </a:solidFill>
            </a:endParaRPr>
          </a:p>
        </p:txBody>
      </p:sp>
      <p:sp>
        <p:nvSpPr>
          <p:cNvPr id="27" name="矩形 26">
            <a:extLst>
              <a:ext uri="{FF2B5EF4-FFF2-40B4-BE49-F238E27FC236}">
                <a16:creationId xmlns:a16="http://schemas.microsoft.com/office/drawing/2014/main" id="{EE4EB762-BA87-33A2-DA33-C9FF32D429E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E5BB02FC-C0BE-44CD-9F6D-8E6337098B94}"/>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3" name="文本框 2">
            <a:extLst>
              <a:ext uri="{FF2B5EF4-FFF2-40B4-BE49-F238E27FC236}">
                <a16:creationId xmlns:a16="http://schemas.microsoft.com/office/drawing/2014/main" id="{A65EFA70-7EB2-A2B0-8721-5DADBA4ECEC8}"/>
              </a:ext>
            </a:extLst>
          </p:cNvPr>
          <p:cNvSpPr txBox="1"/>
          <p:nvPr/>
        </p:nvSpPr>
        <p:spPr>
          <a:xfrm>
            <a:off x="660640" y="1669450"/>
            <a:ext cx="9899360" cy="163121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Core Components:</a:t>
            </a:r>
          </a:p>
          <a:p>
            <a:r>
              <a:rPr lang="en-US" altLang="zh-CN" sz="2000" b="1" dirty="0">
                <a:latin typeface="Times New Roman" panose="02020603050405020304" pitchFamily="18" charset="0"/>
                <a:cs typeface="Times New Roman" panose="02020603050405020304" pitchFamily="18" charset="0"/>
              </a:rPr>
              <a:t>Dual Progressive Collaboration Buffer (Du-PCB): </a:t>
            </a:r>
            <a:r>
              <a:rPr lang="en-US" altLang="zh-CN" sz="2000" dirty="0">
                <a:latin typeface="Times New Roman" panose="02020603050405020304" pitchFamily="18" charset="0"/>
                <a:cs typeface="Times New Roman" panose="02020603050405020304" pitchFamily="18" charset="0"/>
              </a:rPr>
              <a:t>Stores high-reward (D⁺) and low-reward (D⁻) trajectories to guide agents.</a:t>
            </a:r>
          </a:p>
          <a:p>
            <a:r>
              <a:rPr lang="en-US" altLang="zh-CN" sz="2000" b="1" dirty="0">
                <a:latin typeface="Times New Roman" panose="02020603050405020304" pitchFamily="18" charset="0"/>
                <a:cs typeface="Times New Roman" panose="02020603050405020304" pitchFamily="18" charset="0"/>
              </a:rPr>
              <a:t>Dual MI Estimators (Du-MIE): </a:t>
            </a:r>
            <a:r>
              <a:rPr lang="en-US" altLang="zh-CN" sz="2000" dirty="0">
                <a:latin typeface="Times New Roman" panose="02020603050405020304" pitchFamily="18" charset="0"/>
                <a:cs typeface="Times New Roman" panose="02020603050405020304" pitchFamily="18" charset="0"/>
              </a:rPr>
              <a:t>Uses MINE for D⁺ (maximize MI for effective behavior) and CLUB for D⁻ (minimize MI for ineffective behavior).</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A4DB497-455D-85C9-85D8-E7A6C1B9E46C}"/>
                  </a:ext>
                </a:extLst>
              </p:cNvPr>
              <p:cNvSpPr txBox="1"/>
              <p:nvPr/>
            </p:nvSpPr>
            <p:spPr>
              <a:xfrm>
                <a:off x="3915298" y="5061488"/>
                <a:ext cx="3975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𝑟</m:t>
                          </m:r>
                        </m:e>
                        <m:sub>
                          <m:r>
                            <a:rPr lang="en-US" altLang="zh-CN" b="0" i="1" smtClean="0">
                              <a:latin typeface="Cambria Math" panose="02040503050406030204" pitchFamily="18" charset="0"/>
                            </a:rPr>
                            <m:t>𝑃𝑀𝐼𝐶</m:t>
                          </m:r>
                        </m:sub>
                      </m:sSub>
                      <m:r>
                        <a:rPr lang="en-US" altLang="zh-CN" i="1" smtClean="0">
                          <a:latin typeface="Cambria Math" panose="02040503050406030204" pitchFamily="18" charset="0"/>
                        </a:rPr>
                        <m:t>= </m:t>
                      </m:r>
                      <m:r>
                        <a:rPr lang="en-US" altLang="zh-CN" i="1" smtClean="0">
                          <a:latin typeface="Cambria Math" panose="02040503050406030204" pitchFamily="18" charset="0"/>
                        </a:rPr>
                        <m:t>𝛼</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𝐼</m:t>
                          </m:r>
                        </m:e>
                        <m:sub>
                          <m:r>
                            <a:rPr lang="en-US" altLang="zh-CN" b="0" i="1" smtClean="0">
                              <a:latin typeface="Cambria Math" panose="02040503050406030204" pitchFamily="18" charset="0"/>
                            </a:rPr>
                            <m:t>𝑀𝐼𝑁𝐸</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 </m:t>
                          </m:r>
                          <m:r>
                            <a:rPr lang="en-US" altLang="zh-CN" i="1">
                              <a:latin typeface="Cambria Math" panose="02040503050406030204" pitchFamily="18" charset="0"/>
                            </a:rPr>
                            <m:t>𝑢</m:t>
                          </m:r>
                        </m:e>
                      </m:d>
                      <m:r>
                        <a:rPr lang="en-US" altLang="zh-CN" i="1" smtClean="0">
                          <a:latin typeface="Cambria Math" panose="02040503050406030204" pitchFamily="18" charset="0"/>
                        </a:rPr>
                        <m:t>− </m:t>
                      </m:r>
                      <m:r>
                        <a:rPr lang="en-US" altLang="zh-CN" i="1" smtClean="0">
                          <a:latin typeface="Cambria Math" panose="02040503050406030204" pitchFamily="18" charset="0"/>
                        </a:rPr>
                        <m:t>𝛽</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𝐼</m:t>
                          </m:r>
                        </m:e>
                        <m:sub>
                          <m:r>
                            <a:rPr lang="en-US" altLang="zh-CN" b="0" i="1" smtClean="0">
                              <a:latin typeface="Cambria Math" panose="02040503050406030204" pitchFamily="18" charset="0"/>
                            </a:rPr>
                            <m:t>𝐶𝐿𝑈𝐵</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 </m:t>
                          </m:r>
                          <m:r>
                            <a:rPr lang="en-US" altLang="zh-CN" i="1">
                              <a:latin typeface="Cambria Math" panose="02040503050406030204" pitchFamily="18" charset="0"/>
                            </a:rPr>
                            <m:t>𝑢</m:t>
                          </m:r>
                        </m:e>
                      </m:d>
                    </m:oMath>
                  </m:oMathPara>
                </a14:m>
                <a:endParaRPr/>
              </a:p>
            </p:txBody>
          </p:sp>
        </mc:Choice>
        <mc:Fallback xmlns="">
          <p:sp>
            <p:nvSpPr>
              <p:cNvPr id="8" name="文本框 7">
                <a:extLst>
                  <a:ext uri="{FF2B5EF4-FFF2-40B4-BE49-F238E27FC236}">
                    <a16:creationId xmlns:a16="http://schemas.microsoft.com/office/drawing/2014/main" id="{DA4DB497-455D-85C9-85D8-E7A6C1B9E46C}"/>
                  </a:ext>
                </a:extLst>
              </p:cNvPr>
              <p:cNvSpPr txBox="1">
                <a:spLocks noRot="1" noChangeAspect="1" noMove="1" noResize="1" noEditPoints="1" noAdjustHandles="1" noChangeArrowheads="1" noChangeShapeType="1" noTextEdit="1"/>
              </p:cNvSpPr>
              <p:nvPr/>
            </p:nvSpPr>
            <p:spPr>
              <a:xfrm>
                <a:off x="3915298" y="5061488"/>
                <a:ext cx="3975127" cy="369332"/>
              </a:xfrm>
              <a:prstGeom prst="rect">
                <a:avLst/>
              </a:prstGeom>
              <a:blipFill>
                <a:blip r:embed="rId3"/>
                <a:stretch>
                  <a:fillRect t="-9836" r="-1380" b="-22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159080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634DB-EA7D-6F36-2C61-385D9CC4510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C08BC7B-12DD-A82D-7962-1FE1D1773BF6}"/>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F202BD6C-6DB1-B791-4DAC-EBFD0D29CF77}"/>
              </a:ext>
            </a:extLst>
          </p:cNvPr>
          <p:cNvSpPr txBox="1"/>
          <p:nvPr/>
        </p:nvSpPr>
        <p:spPr>
          <a:xfrm>
            <a:off x="660640" y="1067135"/>
            <a:ext cx="6947360" cy="400110"/>
          </a:xfrm>
          <a:prstGeom prst="rect">
            <a:avLst/>
          </a:prstGeom>
          <a:noFill/>
        </p:spPr>
        <p:txBody>
          <a:bodyPr wrap="square" rtlCol="0" anchor="t">
            <a:spAutoFit/>
          </a:bodyPr>
          <a:lstStyle/>
          <a:p>
            <a:r>
              <a:rPr lang="fr-FR" altLang="zh-CN" sz="2000" b="1" dirty="0">
                <a:solidFill>
                  <a:srgbClr val="0174AB"/>
                </a:solidFill>
                <a:latin typeface="Arial" panose="020B0604020202020204" pitchFamily="34" charset="0"/>
                <a:cs typeface="Arial" panose="020B0604020202020204" pitchFamily="34" charset="0"/>
              </a:rPr>
              <a:t>Dual Progressive Collaboration Buffer (Du-PCB)</a:t>
            </a:r>
            <a:r>
              <a:rPr lang="en-US" altLang="zh-CN" sz="2000" b="1" dirty="0">
                <a:solidFill>
                  <a:srgbClr val="0174AB"/>
                </a:solidFill>
                <a:latin typeface="Arial" panose="020B0604020202020204" pitchFamily="34" charset="0"/>
                <a:cs typeface="Arial" panose="020B0604020202020204" pitchFamily="34" charset="0"/>
              </a:rPr>
              <a:t> </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a:extLst>
              <a:ext uri="{FF2B5EF4-FFF2-40B4-BE49-F238E27FC236}">
                <a16:creationId xmlns:a16="http://schemas.microsoft.com/office/drawing/2014/main" id="{CCA931F9-EB17-1481-506A-A231D7B13198}"/>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4C079EF9-4C09-7B01-0082-D4F5E5C3FA0C}"/>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9B6E51FA-5EE1-7056-8A78-499AEA230CD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A451C7D-9D89-2DED-CC7B-DEAF2E9794E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6B435D6C-6919-E46F-36C7-50654708AB9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a:t>
            </a:fld>
            <a:endParaRPr lang="zh-HK" altLang="en-US" sz="1600" dirty="0">
              <a:solidFill>
                <a:schemeClr val="bg1"/>
              </a:solidFill>
            </a:endParaRPr>
          </a:p>
        </p:txBody>
      </p:sp>
      <p:sp>
        <p:nvSpPr>
          <p:cNvPr id="27" name="矩形 26">
            <a:extLst>
              <a:ext uri="{FF2B5EF4-FFF2-40B4-BE49-F238E27FC236}">
                <a16:creationId xmlns:a16="http://schemas.microsoft.com/office/drawing/2014/main" id="{F2ED5EFA-F34C-7ADA-7A39-ACACDB7EA3D6}"/>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A134D70-8D17-B3E0-7BB5-22541B33F8A1}"/>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3" name="文本框 2">
            <a:extLst>
              <a:ext uri="{FF2B5EF4-FFF2-40B4-BE49-F238E27FC236}">
                <a16:creationId xmlns:a16="http://schemas.microsoft.com/office/drawing/2014/main" id="{9814EAE5-8FD0-7846-9DCA-4B2CF8193FB2}"/>
              </a:ext>
            </a:extLst>
          </p:cNvPr>
          <p:cNvSpPr txBox="1"/>
          <p:nvPr/>
        </p:nvSpPr>
        <p:spPr>
          <a:xfrm>
            <a:off x="732640" y="1669450"/>
            <a:ext cx="9899360" cy="1938992"/>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Composition of Du-PCB</a:t>
            </a:r>
          </a:p>
          <a:p>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Du-PCB consists of two buffers:</a:t>
            </a:r>
            <a:endParaRPr lang="en-US" altLang="zh-C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Positive Buffer </a:t>
            </a:r>
            <a:r>
              <a:rPr lang="en-US" altLang="zh-CN" sz="2000" dirty="0">
                <a:latin typeface="Times New Roman" panose="02020603050405020304" pitchFamily="18" charset="0"/>
                <a:cs typeface="Times New Roman" panose="02020603050405020304" pitchFamily="18" charset="0"/>
              </a:rPr>
              <a:t>D⁺ : Stores high-quality (high-reward) collaborative trajectories.</a:t>
            </a: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Negative Buffer </a:t>
            </a:r>
            <a:r>
              <a:rPr lang="en-US" altLang="zh-CN" sz="2000" dirty="0">
                <a:latin typeface="Times New Roman" panose="02020603050405020304" pitchFamily="18" charset="0"/>
                <a:cs typeface="Times New Roman" panose="02020603050405020304" pitchFamily="18" charset="0"/>
              </a:rPr>
              <a:t>D⁻ : Stores low-quality (low-reward) collaborative trajectories.</a:t>
            </a:r>
          </a:p>
          <a:p>
            <a:endParaRPr lang="zh-CN" altLang="en-US" sz="2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F101D6D9-FAEE-3963-3F8E-ABA8D02FA51E}"/>
              </a:ext>
            </a:extLst>
          </p:cNvPr>
          <p:cNvSpPr txBox="1"/>
          <p:nvPr/>
        </p:nvSpPr>
        <p:spPr>
          <a:xfrm>
            <a:off x="570321" y="4293000"/>
            <a:ext cx="5453679" cy="707886"/>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During training, each trajectory is classified and stored in different buffers based on its reward value. </a:t>
            </a:r>
            <a:endParaRPr lang="zh-CN" altLang="en-US" sz="2000" dirty="0">
              <a:latin typeface="Times New Roman" panose="02020603050405020304" pitchFamily="18" charset="0"/>
              <a:cs typeface="Times New Roman" panose="02020603050405020304" pitchFamily="18" charset="0"/>
            </a:endParaRPr>
          </a:p>
        </p:txBody>
      </p:sp>
      <p:pic>
        <p:nvPicPr>
          <p:cNvPr id="22" name="图片 21">
            <a:extLst>
              <a:ext uri="{FF2B5EF4-FFF2-40B4-BE49-F238E27FC236}">
                <a16:creationId xmlns:a16="http://schemas.microsoft.com/office/drawing/2014/main" id="{C457C234-5EB6-0575-29D8-5C479F24CF89}"/>
              </a:ext>
            </a:extLst>
          </p:cNvPr>
          <p:cNvPicPr>
            <a:picLocks noChangeAspect="1"/>
          </p:cNvPicPr>
          <p:nvPr/>
        </p:nvPicPr>
        <p:blipFill>
          <a:blip r:embed="rId3"/>
          <a:srcRect l="12962" t="13812" b="15682"/>
          <a:stretch/>
        </p:blipFill>
        <p:spPr>
          <a:xfrm>
            <a:off x="6384000" y="3608442"/>
            <a:ext cx="3953189" cy="2699384"/>
          </a:xfrm>
          <a:prstGeom prst="rect">
            <a:avLst/>
          </a:prstGeom>
        </p:spPr>
      </p:pic>
    </p:spTree>
    <p:extLst>
      <p:ext uri="{BB962C8B-B14F-4D97-AF65-F5344CB8AC3E}">
        <p14:creationId xmlns:p14="http://schemas.microsoft.com/office/powerpoint/2010/main" val="234532542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4CECE-07D7-B88F-F659-01DFF0E60F16}"/>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4EF3E8A2-BD2F-F8A1-4626-D8FC402CDD6A}"/>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20C1A08-E3BA-D6E3-9158-E3763E4375CE}"/>
              </a:ext>
            </a:extLst>
          </p:cNvPr>
          <p:cNvSpPr txBox="1"/>
          <p:nvPr/>
        </p:nvSpPr>
        <p:spPr>
          <a:xfrm>
            <a:off x="660640" y="1067135"/>
            <a:ext cx="6587360" cy="400110"/>
          </a:xfrm>
          <a:prstGeom prst="rect">
            <a:avLst/>
          </a:prstGeom>
          <a:noFill/>
        </p:spPr>
        <p:txBody>
          <a:bodyPr wrap="square" rtlCol="0" anchor="t">
            <a:spAutoFit/>
          </a:bodyPr>
          <a:lstStyle/>
          <a:p>
            <a:r>
              <a:rPr lang="fr-FR" altLang="zh-CN" sz="2000" b="1" dirty="0">
                <a:solidFill>
                  <a:srgbClr val="0174AB"/>
                </a:solidFill>
                <a:latin typeface="Arial" panose="020B0604020202020204" pitchFamily="34" charset="0"/>
                <a:cs typeface="Arial" panose="020B0604020202020204" pitchFamily="34" charset="0"/>
              </a:rPr>
              <a:t>Dual Progressive Collaboration Buffer (Du-PCB)</a:t>
            </a:r>
            <a:r>
              <a:rPr lang="en-US" altLang="zh-CN" sz="2000" b="1" dirty="0">
                <a:solidFill>
                  <a:srgbClr val="0174AB"/>
                </a:solidFill>
                <a:latin typeface="Arial" panose="020B0604020202020204" pitchFamily="34" charset="0"/>
                <a:cs typeface="Arial" panose="020B0604020202020204" pitchFamily="34" charset="0"/>
              </a:rPr>
              <a:t> </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a:extLst>
              <a:ext uri="{FF2B5EF4-FFF2-40B4-BE49-F238E27FC236}">
                <a16:creationId xmlns:a16="http://schemas.microsoft.com/office/drawing/2014/main" id="{EACAB98F-F90C-5722-EE7C-D2277450AEC9}"/>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CE8AD1D2-0F01-AE07-8E1E-FD1947D33577}"/>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77D0564F-A4DB-B27B-C962-D84F43950F2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570D88C-ED73-0B60-33D3-74A2D5C9F0E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807571E0-963A-F06B-C8F6-C81B0EC454D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a:t>
            </a:fld>
            <a:endParaRPr lang="zh-HK" altLang="en-US" sz="1600" dirty="0">
              <a:solidFill>
                <a:schemeClr val="bg1"/>
              </a:solidFill>
            </a:endParaRPr>
          </a:p>
        </p:txBody>
      </p:sp>
      <p:sp>
        <p:nvSpPr>
          <p:cNvPr id="27" name="矩形 26">
            <a:extLst>
              <a:ext uri="{FF2B5EF4-FFF2-40B4-BE49-F238E27FC236}">
                <a16:creationId xmlns:a16="http://schemas.microsoft.com/office/drawing/2014/main" id="{FBE5C7D3-B6C3-1FA1-C33B-3B257AE39653}"/>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D3B1693C-20B0-4376-DE68-1673B07844B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1DAF64A-1CC2-9984-8F27-BC109F75FED3}"/>
                  </a:ext>
                </a:extLst>
              </p:cNvPr>
              <p:cNvSpPr txBox="1"/>
              <p:nvPr/>
            </p:nvSpPr>
            <p:spPr>
              <a:xfrm>
                <a:off x="552000" y="1653723"/>
                <a:ext cx="10588542" cy="1350691"/>
              </a:xfrm>
              <a:prstGeom prst="rect">
                <a:avLst/>
              </a:prstGeom>
              <a:noFill/>
            </p:spPr>
            <p:txBody>
              <a:bodyPr wrap="square" rtlCol="0">
                <a:spAutoFit/>
              </a:bodyPr>
              <a:lstStyle/>
              <a:p>
                <a:endParaRPr lang="en-US" altLang="zh-CN" sz="2000" dirty="0">
                  <a:solidFill>
                    <a:srgbClr val="000000"/>
                  </a:solidFill>
                  <a:effectLst/>
                  <a:latin typeface="Times New Roman" panose="02020603050405020304" pitchFamily="18" charset="0"/>
                  <a:cs typeface="Times New Roman" panose="02020603050405020304" pitchFamily="18" charset="0"/>
                </a:endParaRPr>
              </a:p>
              <a:p>
                <a:r>
                  <a:rPr lang="en-US" altLang="zh-CN" sz="2000" dirty="0">
                    <a:solidFill>
                      <a:srgbClr val="000000"/>
                    </a:solidFill>
                    <a:effectLst/>
                    <a:latin typeface="Times New Roman" panose="02020603050405020304" pitchFamily="18" charset="0"/>
                    <a:cs typeface="Times New Roman" panose="02020603050405020304" pitchFamily="18" charset="0"/>
                  </a:rPr>
                  <a:t>For each generated trajectory, PMIC calculates its reward </a:t>
                </a:r>
                <a14:m>
                  <m:oMath xmlns:m="http://schemas.openxmlformats.org/officeDocument/2006/math">
                    <m:sSub>
                      <m:sSubPr>
                        <m:ctrlPr>
                          <a:rPr lang="en-US" altLang="zh-CN" sz="2000" i="1" smtClean="0">
                            <a:solidFill>
                              <a:srgbClr val="000000"/>
                            </a:solidFill>
                            <a:effectLst/>
                            <a:latin typeface="Cambria Math" panose="02040503050406030204" pitchFamily="18" charset="0"/>
                            <a:cs typeface="Times New Roman" panose="02020603050405020304" pitchFamily="18" charset="0"/>
                          </a:rPr>
                        </m:ctrlPr>
                      </m:sSubPr>
                      <m:e>
                        <m:r>
                          <a:rPr lang="en-US" altLang="zh-CN" sz="2000" b="0" i="1" smtClean="0">
                            <a:solidFill>
                              <a:srgbClr val="000000"/>
                            </a:solidFill>
                            <a:effectLst/>
                            <a:latin typeface="Cambria Math" panose="02040503050406030204" pitchFamily="18" charset="0"/>
                            <a:cs typeface="Times New Roman" panose="02020603050405020304" pitchFamily="18" charset="0"/>
                          </a:rPr>
                          <m:t>𝑅</m:t>
                        </m:r>
                      </m:e>
                      <m:sub>
                        <m:r>
                          <a:rPr lang="en-US" altLang="zh-CN" sz="2000" b="0" i="1" smtClean="0">
                            <a:solidFill>
                              <a:srgbClr val="000000"/>
                            </a:solidFill>
                            <a:effectLst/>
                            <a:latin typeface="Cambria Math" panose="02040503050406030204" pitchFamily="18" charset="0"/>
                            <a:cs typeface="Times New Roman" panose="02020603050405020304" pitchFamily="18" charset="0"/>
                          </a:rPr>
                          <m:t>𝑘</m:t>
                        </m:r>
                      </m:sub>
                    </m:sSub>
                  </m:oMath>
                </a14:m>
                <a:r>
                  <a:rPr lang="en-US" altLang="zh-CN" sz="2000" dirty="0">
                    <a:solidFill>
                      <a:srgbClr val="000000"/>
                    </a:solidFill>
                    <a:effectLst/>
                    <a:latin typeface="Times New Roman" panose="02020603050405020304" pitchFamily="18" charset="0"/>
                    <a:cs typeface="Times New Roman" panose="02020603050405020304" pitchFamily="18" charset="0"/>
                  </a:rPr>
                  <a:t>​. If this reward exceeds either the lowest reward </a:t>
                </a:r>
                <a14:m>
                  <m:oMath xmlns:m="http://schemas.openxmlformats.org/officeDocument/2006/math">
                    <m:sSub>
                      <m:sSubPr>
                        <m:ctrlPr>
                          <a:rPr lang="en-US" altLang="zh-CN" sz="2000" i="1">
                            <a:solidFill>
                              <a:srgbClr val="000000"/>
                            </a:solidFill>
                            <a:latin typeface="Cambria Math" panose="02040503050406030204" pitchFamily="18" charset="0"/>
                            <a:cs typeface="Times New Roman" panose="02020603050405020304" pitchFamily="18" charset="0"/>
                          </a:rPr>
                        </m:ctrlPr>
                      </m:sSubPr>
                      <m:e>
                        <m:r>
                          <a:rPr lang="en-US" altLang="zh-CN" sz="2000" i="1">
                            <a:solidFill>
                              <a:srgbClr val="000000"/>
                            </a:solidFill>
                            <a:latin typeface="Cambria Math" panose="02040503050406030204" pitchFamily="18" charset="0"/>
                            <a:cs typeface="Times New Roman" panose="02020603050405020304" pitchFamily="18" charset="0"/>
                          </a:rPr>
                          <m:t>𝑅</m:t>
                        </m:r>
                      </m:e>
                      <m:sub>
                        <m:r>
                          <m:rPr>
                            <m:sty m:val="p"/>
                          </m:rPr>
                          <a:rPr lang="en-US" altLang="zh-CN" sz="2000" b="0" i="0" smtClean="0">
                            <a:solidFill>
                              <a:srgbClr val="000000"/>
                            </a:solidFill>
                            <a:latin typeface="Cambria Math" panose="02040503050406030204" pitchFamily="18" charset="0"/>
                            <a:cs typeface="Times New Roman" panose="02020603050405020304" pitchFamily="18" charset="0"/>
                          </a:rPr>
                          <m:t>low</m:t>
                        </m:r>
                      </m:sub>
                    </m:sSub>
                  </m:oMath>
                </a14:m>
                <a:r>
                  <a:rPr lang="en-US" altLang="zh-CN"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effectLst/>
                    <a:latin typeface="Times New Roman" panose="02020603050405020304" pitchFamily="18" charset="0"/>
                    <a:cs typeface="Times New Roman" panose="02020603050405020304" pitchFamily="18" charset="0"/>
                  </a:rPr>
                  <a:t>​ in the positive buffer or the average reward of the last </a:t>
                </a:r>
                <a14:m>
                  <m:oMath xmlns:m="http://schemas.openxmlformats.org/officeDocument/2006/math">
                    <m:r>
                      <a:rPr lang="en-US" altLang="zh-CN" sz="2000" b="0" i="1" smtClean="0">
                        <a:solidFill>
                          <a:srgbClr val="000000"/>
                        </a:solidFill>
                        <a:effectLst/>
                        <a:latin typeface="Cambria Math" panose="02040503050406030204" pitchFamily="18" charset="0"/>
                        <a:cs typeface="Times New Roman" panose="02020603050405020304" pitchFamily="18" charset="0"/>
                      </a:rPr>
                      <m:t>𝑀</m:t>
                    </m:r>
                  </m:oMath>
                </a14:m>
                <a:r>
                  <a:rPr lang="en-US" altLang="zh-CN" sz="2000" dirty="0">
                    <a:solidFill>
                      <a:srgbClr val="000000"/>
                    </a:solidFill>
                    <a:effectLst/>
                    <a:latin typeface="Times New Roman" panose="02020603050405020304" pitchFamily="18" charset="0"/>
                    <a:cs typeface="Times New Roman" panose="02020603050405020304" pitchFamily="18" charset="0"/>
                  </a:rPr>
                  <a:t> trajectories </a:t>
                </a:r>
                <a14:m>
                  <m:oMath xmlns:m="http://schemas.openxmlformats.org/officeDocument/2006/math">
                    <m:acc>
                      <m:accPr>
                        <m:chr m:val="̅"/>
                        <m:ctrlPr>
                          <a:rPr lang="en-US" altLang="zh-CN" sz="2000" i="1" smtClean="0">
                            <a:solidFill>
                              <a:srgbClr val="000000"/>
                            </a:solidFill>
                            <a:effectLst/>
                            <a:latin typeface="Cambria Math" panose="02040503050406030204" pitchFamily="18" charset="0"/>
                            <a:cs typeface="Times New Roman" panose="02020603050405020304" pitchFamily="18" charset="0"/>
                          </a:rPr>
                        </m:ctrlPr>
                      </m:accPr>
                      <m:e>
                        <m:r>
                          <a:rPr lang="en-US" altLang="zh-CN" sz="2000" b="0" i="1" smtClean="0">
                            <a:solidFill>
                              <a:srgbClr val="000000"/>
                            </a:solidFill>
                            <a:effectLst/>
                            <a:latin typeface="Cambria Math" panose="02040503050406030204" pitchFamily="18" charset="0"/>
                            <a:cs typeface="Times New Roman" panose="02020603050405020304" pitchFamily="18" charset="0"/>
                          </a:rPr>
                          <m:t>𝑅</m:t>
                        </m:r>
                      </m:e>
                    </m:acc>
                  </m:oMath>
                </a14:m>
                <a:r>
                  <a:rPr lang="en-US" altLang="zh-CN" sz="2000" dirty="0">
                    <a:solidFill>
                      <a:srgbClr val="000000"/>
                    </a:solidFill>
                    <a:effectLst/>
                    <a:latin typeface="Times New Roman" panose="02020603050405020304" pitchFamily="18" charset="0"/>
                    <a:cs typeface="Times New Roman" panose="02020603050405020304" pitchFamily="18" charset="0"/>
                  </a:rPr>
                  <a:t>, the trajectory is classified as high-quality and stored in the positive buffer </a:t>
                </a:r>
                <a14:m>
                  <m:oMath xmlns:m="http://schemas.openxmlformats.org/officeDocument/2006/math">
                    <m:sSup>
                      <m:sSupPr>
                        <m:ctrlPr>
                          <a:rPr lang="en-US" altLang="zh-CN" sz="2000" i="1" dirty="0" smtClean="0">
                            <a:solidFill>
                              <a:srgbClr val="000000"/>
                            </a:solidFill>
                            <a:effectLst/>
                            <a:latin typeface="Cambria Math" panose="02040503050406030204" pitchFamily="18" charset="0"/>
                            <a:cs typeface="Times New Roman" panose="02020603050405020304" pitchFamily="18" charset="0"/>
                          </a:rPr>
                        </m:ctrlPr>
                      </m:sSupPr>
                      <m:e>
                        <m:r>
                          <a:rPr lang="en-US" altLang="zh-CN" sz="2000" b="0" i="1" dirty="0" smtClean="0">
                            <a:solidFill>
                              <a:srgbClr val="000000"/>
                            </a:solidFill>
                            <a:effectLst/>
                            <a:latin typeface="Cambria Math" panose="02040503050406030204" pitchFamily="18" charset="0"/>
                            <a:cs typeface="Times New Roman" panose="02020603050405020304" pitchFamily="18" charset="0"/>
                          </a:rPr>
                          <m:t>𝐷</m:t>
                        </m:r>
                      </m:e>
                      <m:sup>
                        <m:r>
                          <a:rPr lang="en-US" altLang="zh-CN" sz="2000" b="0" i="1" dirty="0" smtClean="0">
                            <a:solidFill>
                              <a:srgbClr val="000000"/>
                            </a:solidFill>
                            <a:effectLst/>
                            <a:latin typeface="Cambria Math" panose="02040503050406030204" pitchFamily="18" charset="0"/>
                            <a:cs typeface="Times New Roman" panose="02020603050405020304" pitchFamily="18" charset="0"/>
                          </a:rPr>
                          <m:t>+</m:t>
                        </m:r>
                      </m:sup>
                    </m:sSup>
                  </m:oMath>
                </a14:m>
                <a:r>
                  <a:rPr lang="en-US" altLang="zh-CN" sz="2000" dirty="0">
                    <a:solidFill>
                      <a:srgbClr val="000000"/>
                    </a:solidFill>
                    <a:effectLst/>
                    <a:latin typeface="Times New Roman" panose="02020603050405020304" pitchFamily="18" charset="0"/>
                    <a:cs typeface="Times New Roman" panose="02020603050405020304" pitchFamily="18" charset="0"/>
                  </a:rPr>
                  <a:t>. The specific criterion is: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71DAF64A-1CC2-9984-8F27-BC109F75FED3}"/>
                  </a:ext>
                </a:extLst>
              </p:cNvPr>
              <p:cNvSpPr txBox="1">
                <a:spLocks noRot="1" noChangeAspect="1" noMove="1" noResize="1" noEditPoints="1" noAdjustHandles="1" noChangeArrowheads="1" noChangeShapeType="1" noTextEdit="1"/>
              </p:cNvSpPr>
              <p:nvPr/>
            </p:nvSpPr>
            <p:spPr>
              <a:xfrm>
                <a:off x="552000" y="1653723"/>
                <a:ext cx="10588542" cy="1350691"/>
              </a:xfrm>
              <a:prstGeom prst="rect">
                <a:avLst/>
              </a:prstGeom>
              <a:blipFill>
                <a:blip r:embed="rId3"/>
                <a:stretch>
                  <a:fillRect l="-633" b="-4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8C53094-D9D6-6117-7A29-6D5C9321B307}"/>
                  </a:ext>
                </a:extLst>
              </p:cNvPr>
              <p:cNvSpPr txBox="1"/>
              <p:nvPr/>
            </p:nvSpPr>
            <p:spPr>
              <a:xfrm>
                <a:off x="608591" y="4365000"/>
                <a:ext cx="10588542" cy="1042017"/>
              </a:xfrm>
              <a:prstGeom prst="rect">
                <a:avLst/>
              </a:prstGeom>
              <a:noFill/>
            </p:spPr>
            <p:txBody>
              <a:bodyPr wrap="square" rtlCol="0">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If the trajectory’s reward </a:t>
                </a:r>
                <a14:m>
                  <m:oMath xmlns:m="http://schemas.openxmlformats.org/officeDocument/2006/math">
                    <m:sSub>
                      <m:sSubPr>
                        <m:ctrlPr>
                          <a:rPr lang="en-US" altLang="zh-CN" sz="2000" i="1">
                            <a:solidFill>
                              <a:srgbClr val="000000"/>
                            </a:solidFill>
                            <a:latin typeface="Cambria Math" panose="02040503050406030204" pitchFamily="18" charset="0"/>
                            <a:cs typeface="Times New Roman" panose="02020603050405020304" pitchFamily="18" charset="0"/>
                          </a:rPr>
                        </m:ctrlPr>
                      </m:sSubPr>
                      <m:e>
                        <m:r>
                          <a:rPr lang="en-US" altLang="zh-CN" sz="2000" i="1">
                            <a:solidFill>
                              <a:srgbClr val="000000"/>
                            </a:solidFill>
                            <a:latin typeface="Cambria Math" panose="02040503050406030204" pitchFamily="18" charset="0"/>
                            <a:cs typeface="Times New Roman" panose="02020603050405020304" pitchFamily="18" charset="0"/>
                          </a:rPr>
                          <m:t>𝑅</m:t>
                        </m:r>
                      </m:e>
                      <m:sub>
                        <m:r>
                          <a:rPr lang="en-US" altLang="zh-CN" sz="2000" i="1">
                            <a:solidFill>
                              <a:srgbClr val="000000"/>
                            </a:solidFill>
                            <a:latin typeface="Cambria Math" panose="02040503050406030204" pitchFamily="18" charset="0"/>
                            <a:cs typeface="Times New Roman" panose="02020603050405020304" pitchFamily="18" charset="0"/>
                          </a:rPr>
                          <m:t>𝑘</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does not meet the above condition, it is classified as low-quality and stored in the negative buffer </a:t>
                </a:r>
                <a14:m>
                  <m:oMath xmlns:m="http://schemas.openxmlformats.org/officeDocument/2006/math">
                    <m:sSup>
                      <m:sSupPr>
                        <m:ctrlPr>
                          <a:rPr lang="en-US" altLang="zh-CN" sz="2000" i="1" dirty="0" smtClean="0">
                            <a:solidFill>
                              <a:srgbClr val="000000"/>
                            </a:solidFill>
                            <a:effectLst/>
                            <a:latin typeface="Cambria Math" panose="02040503050406030204" pitchFamily="18" charset="0"/>
                            <a:cs typeface="Times New Roman" panose="02020603050405020304" pitchFamily="18" charset="0"/>
                          </a:rPr>
                        </m:ctrlPr>
                      </m:sSupPr>
                      <m:e>
                        <m:r>
                          <a:rPr lang="en-US" altLang="zh-CN" sz="2000" b="0" i="1" dirty="0" smtClean="0">
                            <a:solidFill>
                              <a:srgbClr val="000000"/>
                            </a:solidFill>
                            <a:effectLst/>
                            <a:latin typeface="Cambria Math" panose="02040503050406030204" pitchFamily="18" charset="0"/>
                            <a:cs typeface="Times New Roman" panose="02020603050405020304" pitchFamily="18" charset="0"/>
                          </a:rPr>
                          <m:t>𝐷</m:t>
                        </m:r>
                      </m:e>
                      <m:sup>
                        <m:r>
                          <a:rPr lang="en-US" altLang="zh-CN" sz="2000" b="0" i="1" dirty="0" smtClean="0">
                            <a:solidFill>
                              <a:srgbClr val="000000"/>
                            </a:solidFill>
                            <a:effectLst/>
                            <a:latin typeface="Cambria Math" panose="02040503050406030204" pitchFamily="18" charset="0"/>
                            <a:cs typeface="Times New Roman" panose="02020603050405020304" pitchFamily="18" charset="0"/>
                          </a:rPr>
                          <m:t>−</m:t>
                        </m:r>
                      </m:sup>
                    </m:sSup>
                  </m:oMath>
                </a14:m>
                <a:r>
                  <a:rPr lang="en-US" altLang="zh-CN" sz="2000" dirty="0">
                    <a:solidFill>
                      <a:srgbClr val="000000"/>
                    </a:solidFill>
                    <a:latin typeface="Times New Roman" panose="02020603050405020304" pitchFamily="18" charset="0"/>
                    <a:cs typeface="Times New Roman" panose="02020603050405020304" pitchFamily="18" charset="0"/>
                  </a:rPr>
                  <a:t>. The negative buffer is maintained using a first-in, first-out (FIFO) method to keep the latest low-quality trajectories: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48C53094-D9D6-6117-7A29-6D5C9321B307}"/>
                  </a:ext>
                </a:extLst>
              </p:cNvPr>
              <p:cNvSpPr txBox="1">
                <a:spLocks noRot="1" noChangeAspect="1" noMove="1" noResize="1" noEditPoints="1" noAdjustHandles="1" noChangeArrowheads="1" noChangeShapeType="1" noTextEdit="1"/>
              </p:cNvSpPr>
              <p:nvPr/>
            </p:nvSpPr>
            <p:spPr>
              <a:xfrm>
                <a:off x="608591" y="4365000"/>
                <a:ext cx="10588542" cy="1042017"/>
              </a:xfrm>
              <a:prstGeom prst="rect">
                <a:avLst/>
              </a:prstGeom>
              <a:blipFill>
                <a:blip r:embed="rId4"/>
                <a:stretch>
                  <a:fillRect l="-633" t="-2924" b="-7018"/>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0A377CD4-73EA-AF43-BB30-ED30F6023922}"/>
              </a:ext>
            </a:extLst>
          </p:cNvPr>
          <p:cNvPicPr>
            <a:picLocks noChangeAspect="1"/>
          </p:cNvPicPr>
          <p:nvPr/>
        </p:nvPicPr>
        <p:blipFill>
          <a:blip r:embed="rId5"/>
          <a:stretch>
            <a:fillRect/>
          </a:stretch>
        </p:blipFill>
        <p:spPr>
          <a:xfrm>
            <a:off x="4632117" y="3429000"/>
            <a:ext cx="2541490" cy="350550"/>
          </a:xfrm>
          <a:prstGeom prst="rect">
            <a:avLst/>
          </a:prstGeom>
        </p:spPr>
      </p:pic>
      <p:pic>
        <p:nvPicPr>
          <p:cNvPr id="19" name="图片 18">
            <a:extLst>
              <a:ext uri="{FF2B5EF4-FFF2-40B4-BE49-F238E27FC236}">
                <a16:creationId xmlns:a16="http://schemas.microsoft.com/office/drawing/2014/main" id="{76CAE3F0-8F6A-024B-3E36-C049C5AEFCC0}"/>
              </a:ext>
            </a:extLst>
          </p:cNvPr>
          <p:cNvPicPr>
            <a:picLocks noChangeAspect="1"/>
          </p:cNvPicPr>
          <p:nvPr/>
        </p:nvPicPr>
        <p:blipFill>
          <a:blip r:embed="rId6"/>
          <a:stretch>
            <a:fillRect/>
          </a:stretch>
        </p:blipFill>
        <p:spPr>
          <a:xfrm>
            <a:off x="4503129" y="5805983"/>
            <a:ext cx="2686283" cy="361981"/>
          </a:xfrm>
          <a:prstGeom prst="rect">
            <a:avLst/>
          </a:prstGeom>
        </p:spPr>
      </p:pic>
    </p:spTree>
    <p:extLst>
      <p:ext uri="{BB962C8B-B14F-4D97-AF65-F5344CB8AC3E}">
        <p14:creationId xmlns:p14="http://schemas.microsoft.com/office/powerpoint/2010/main" val="416564642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2BE67-78B6-C817-7FA5-81753EBC66DE}"/>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94C5BC35-B546-DFB2-5FD7-13667078D20E}"/>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8D94E049-A7E7-4040-F772-E86139E5F64F}"/>
              </a:ext>
            </a:extLst>
          </p:cNvPr>
          <p:cNvSpPr txBox="1"/>
          <p:nvPr/>
        </p:nvSpPr>
        <p:spPr>
          <a:xfrm>
            <a:off x="660640" y="1067135"/>
            <a:ext cx="637136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Dual Mutual Information Estimator (Du-MIE)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7DD474D1-2814-8ED1-0E68-D413CE28E185}"/>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538D3BEE-1E99-D648-EEC8-10C6DBC8CEF0}"/>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32EADF9D-6AA8-B4FD-EACF-A22F5C1A493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F69799B6-4E26-1DC6-D335-93992B8D8CE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0C399638-9AA2-9045-AB54-47F4F1F24A8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a:t>
            </a:fld>
            <a:endParaRPr lang="zh-HK" altLang="en-US" sz="1600" dirty="0">
              <a:solidFill>
                <a:schemeClr val="bg1"/>
              </a:solidFill>
            </a:endParaRPr>
          </a:p>
        </p:txBody>
      </p:sp>
      <p:sp>
        <p:nvSpPr>
          <p:cNvPr id="27" name="矩形 26">
            <a:extLst>
              <a:ext uri="{FF2B5EF4-FFF2-40B4-BE49-F238E27FC236}">
                <a16:creationId xmlns:a16="http://schemas.microsoft.com/office/drawing/2014/main" id="{1E89555E-F3B5-0679-BD62-8855456E8F85}"/>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0AB5D648-CEE3-1015-48F3-5040B7C64B72}"/>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3" name="文本框 2">
            <a:extLst>
              <a:ext uri="{FF2B5EF4-FFF2-40B4-BE49-F238E27FC236}">
                <a16:creationId xmlns:a16="http://schemas.microsoft.com/office/drawing/2014/main" id="{28923094-ED3D-BE79-BD44-A5C2C0832BBA}"/>
              </a:ext>
            </a:extLst>
          </p:cNvPr>
          <p:cNvSpPr txBox="1"/>
          <p:nvPr/>
        </p:nvSpPr>
        <p:spPr>
          <a:xfrm>
            <a:off x="373636" y="2117396"/>
            <a:ext cx="8027360" cy="3785652"/>
          </a:xfrm>
          <a:prstGeom prst="rect">
            <a:avLst/>
          </a:prstGeom>
          <a:noFill/>
        </p:spPr>
        <p:txBody>
          <a:bodyPr wrap="square" rtlCol="0">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The Dual Mutual Information Estimator (Du-MIE) </a:t>
            </a:r>
            <a:r>
              <a:rPr lang="en-US" altLang="zh-CN" sz="2000" dirty="0">
                <a:solidFill>
                  <a:srgbClr val="000000"/>
                </a:solidFill>
                <a:latin typeface="Times New Roman" panose="02020603050405020304" pitchFamily="18" charset="0"/>
                <a:cs typeface="Times New Roman" panose="02020603050405020304" pitchFamily="18" charset="0"/>
              </a:rPr>
              <a:t>is designed to estimate the mutual information (MI) of effective and ineffective collaborative behaviors, providing positive and negative feedback for agents. </a:t>
            </a:r>
          </a:p>
          <a:p>
            <a:pPr algn="just"/>
            <a:endParaRPr lang="en-US" altLang="zh-CN" sz="2000" dirty="0">
              <a:solidFill>
                <a:srgbClr val="000000"/>
              </a:solidFill>
              <a:latin typeface="Times New Roman" panose="02020603050405020304" pitchFamily="18" charset="0"/>
              <a:cs typeface="Times New Roman" panose="02020603050405020304" pitchFamily="18" charset="0"/>
            </a:endParaRPr>
          </a:p>
          <a:p>
            <a:pPr algn="just"/>
            <a:endParaRPr lang="en-US" altLang="zh-CN" sz="2000" dirty="0">
              <a:solidFill>
                <a:srgbClr val="000000"/>
              </a:solidFill>
              <a:latin typeface="Times New Roman" panose="02020603050405020304" pitchFamily="18" charset="0"/>
              <a:cs typeface="Times New Roman" panose="02020603050405020304" pitchFamily="18" charset="0"/>
            </a:endParaRPr>
          </a:p>
          <a:p>
            <a:pPr algn="just"/>
            <a:endParaRPr lang="en-US" altLang="zh-CN" sz="2000" dirty="0">
              <a:solidFill>
                <a:srgbClr val="000000"/>
              </a:solidFill>
              <a:latin typeface="Times New Roman" panose="02020603050405020304" pitchFamily="18" charset="0"/>
              <a:cs typeface="Times New Roman" panose="02020603050405020304" pitchFamily="18" charset="0"/>
            </a:endParaRPr>
          </a:p>
          <a:p>
            <a:pPr algn="just"/>
            <a:endParaRPr lang="en-US" altLang="zh-CN" sz="2000" dirty="0">
              <a:solidFill>
                <a:srgbClr val="000000"/>
              </a:solidFill>
              <a:latin typeface="Times New Roman" panose="02020603050405020304" pitchFamily="18" charset="0"/>
              <a:cs typeface="Times New Roman" panose="02020603050405020304" pitchFamily="18" charset="0"/>
            </a:endParaRPr>
          </a:p>
          <a:p>
            <a:pPr algn="just"/>
            <a:r>
              <a:rPr lang="en-US" altLang="zh-CN" sz="2000" dirty="0">
                <a:solidFill>
                  <a:srgbClr val="000000"/>
                </a:solidFill>
                <a:latin typeface="Times New Roman" panose="02020603050405020304" pitchFamily="18" charset="0"/>
                <a:cs typeface="Times New Roman" panose="02020603050405020304" pitchFamily="18" charset="0"/>
              </a:rPr>
              <a:t>Du-MIE includes two MI estimators: </a:t>
            </a:r>
          </a:p>
          <a:p>
            <a:pPr algn="just"/>
            <a:r>
              <a:rPr lang="en-US" altLang="zh-CN" sz="2000" b="1" dirty="0">
                <a:solidFill>
                  <a:srgbClr val="000000"/>
                </a:solidFill>
                <a:latin typeface="Times New Roman" panose="02020603050405020304" pitchFamily="18" charset="0"/>
                <a:cs typeface="Times New Roman" panose="02020603050405020304" pitchFamily="18" charset="0"/>
              </a:rPr>
              <a:t>MINE (Mutual Information Neural Estimation) :</a:t>
            </a:r>
          </a:p>
          <a:p>
            <a:pPr algn="just"/>
            <a:r>
              <a:rPr lang="en-US" altLang="zh-CN" sz="2000" dirty="0">
                <a:solidFill>
                  <a:srgbClr val="000000"/>
                </a:solidFill>
                <a:latin typeface="Times New Roman" panose="02020603050405020304" pitchFamily="18" charset="0"/>
                <a:cs typeface="Times New Roman" panose="02020603050405020304" pitchFamily="18" charset="0"/>
              </a:rPr>
              <a:t> To estimate the lower bound of MI for high-quality trajectories</a:t>
            </a:r>
            <a:endParaRPr lang="en-US" altLang="zh-CN" sz="2000" b="1" dirty="0">
              <a:solidFill>
                <a:srgbClr val="000000"/>
              </a:solidFill>
              <a:latin typeface="Times New Roman" panose="02020603050405020304" pitchFamily="18" charset="0"/>
              <a:cs typeface="Times New Roman" panose="02020603050405020304" pitchFamily="18" charset="0"/>
            </a:endParaRPr>
          </a:p>
          <a:p>
            <a:pPr algn="just"/>
            <a:r>
              <a:rPr lang="en-US" altLang="zh-CN" sz="2000" b="1" dirty="0">
                <a:solidFill>
                  <a:srgbClr val="000000"/>
                </a:solidFill>
                <a:latin typeface="Times New Roman" panose="02020603050405020304" pitchFamily="18" charset="0"/>
                <a:cs typeface="Times New Roman" panose="02020603050405020304" pitchFamily="18" charset="0"/>
              </a:rPr>
              <a:t>CLUB (Contrastive Log-ratio Upper Bound),: </a:t>
            </a:r>
          </a:p>
          <a:p>
            <a:pPr algn="just"/>
            <a:r>
              <a:rPr lang="en-US" altLang="zh-CN" sz="2000" dirty="0">
                <a:solidFill>
                  <a:srgbClr val="000000"/>
                </a:solidFill>
                <a:latin typeface="Times New Roman" panose="02020603050405020304" pitchFamily="18" charset="0"/>
                <a:cs typeface="Times New Roman" panose="02020603050405020304" pitchFamily="18" charset="0"/>
              </a:rPr>
              <a:t>to estimate the upper bound of MI for low-quality trajectories, respectively.</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A12552C-4A42-34B0-6E26-3410C7297BCB}"/>
              </a:ext>
            </a:extLst>
          </p:cNvPr>
          <p:cNvPicPr>
            <a:picLocks noChangeAspect="1"/>
          </p:cNvPicPr>
          <p:nvPr/>
        </p:nvPicPr>
        <p:blipFill>
          <a:blip r:embed="rId3"/>
          <a:stretch>
            <a:fillRect/>
          </a:stretch>
        </p:blipFill>
        <p:spPr>
          <a:xfrm>
            <a:off x="8406258" y="1822846"/>
            <a:ext cx="3685755" cy="4395741"/>
          </a:xfrm>
          <a:prstGeom prst="rect">
            <a:avLst/>
          </a:prstGeom>
        </p:spPr>
      </p:pic>
    </p:spTree>
    <p:extLst>
      <p:ext uri="{BB962C8B-B14F-4D97-AF65-F5344CB8AC3E}">
        <p14:creationId xmlns:p14="http://schemas.microsoft.com/office/powerpoint/2010/main" val="30389749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4B61-3A2B-E943-9A02-75BC62B1DEE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45A8BCCC-2457-6683-DB1E-0F089C71B193}"/>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D1CF05C-F1D2-867E-DCD6-3FE7AD3FC576}"/>
              </a:ext>
            </a:extLst>
          </p:cNvPr>
          <p:cNvSpPr txBox="1"/>
          <p:nvPr/>
        </p:nvSpPr>
        <p:spPr>
          <a:xfrm>
            <a:off x="660640" y="1067135"/>
            <a:ext cx="637136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Dual Mutual Information Estimator (Du-MIE)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7F95BD00-F80C-FE6B-D612-0B0459EECAEE}"/>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FAC4822A-5ED6-1BC6-05C0-D27F0CFA5980}"/>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08DC7D02-1AB6-941B-8CB8-B47EA6FF465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5392972F-8D7A-E308-F27F-C85A5A5DF89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08B7877F-C59F-8EAC-F3E5-B1E4C6A36D2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15</a:t>
            </a:fld>
            <a:endParaRPr lang="zh-HK" altLang="en-US" sz="1600" dirty="0">
              <a:solidFill>
                <a:schemeClr val="bg1"/>
              </a:solidFill>
            </a:endParaRPr>
          </a:p>
        </p:txBody>
      </p:sp>
      <p:sp>
        <p:nvSpPr>
          <p:cNvPr id="27" name="矩形 26">
            <a:extLst>
              <a:ext uri="{FF2B5EF4-FFF2-40B4-BE49-F238E27FC236}">
                <a16:creationId xmlns:a16="http://schemas.microsoft.com/office/drawing/2014/main" id="{AE3409FA-16F1-7522-4590-629A0A3CC24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9BBED502-350D-A8F7-1F68-213635A9129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9" name="图片 8">
            <a:extLst>
              <a:ext uri="{FF2B5EF4-FFF2-40B4-BE49-F238E27FC236}">
                <a16:creationId xmlns:a16="http://schemas.microsoft.com/office/drawing/2014/main" id="{9974BE3F-F9B2-4A15-0AED-B431F40F7C61}"/>
              </a:ext>
            </a:extLst>
          </p:cNvPr>
          <p:cNvPicPr>
            <a:picLocks noChangeAspect="1"/>
          </p:cNvPicPr>
          <p:nvPr/>
        </p:nvPicPr>
        <p:blipFill>
          <a:blip r:embed="rId3"/>
          <a:srcRect t="11970" b="47082"/>
          <a:stretch/>
        </p:blipFill>
        <p:spPr>
          <a:xfrm>
            <a:off x="7392000" y="4183298"/>
            <a:ext cx="3685755" cy="1800001"/>
          </a:xfrm>
          <a:prstGeom prst="rect">
            <a:avLst/>
          </a:prstGeom>
        </p:spPr>
      </p:pic>
      <p:pic>
        <p:nvPicPr>
          <p:cNvPr id="8" name="图片 7">
            <a:extLst>
              <a:ext uri="{FF2B5EF4-FFF2-40B4-BE49-F238E27FC236}">
                <a16:creationId xmlns:a16="http://schemas.microsoft.com/office/drawing/2014/main" id="{57347B43-EC6F-353E-44C9-1505132FCD4D}"/>
              </a:ext>
            </a:extLst>
          </p:cNvPr>
          <p:cNvPicPr>
            <a:picLocks noChangeAspect="1"/>
          </p:cNvPicPr>
          <p:nvPr/>
        </p:nvPicPr>
        <p:blipFill>
          <a:blip r:embed="rId4"/>
          <a:stretch>
            <a:fillRect/>
          </a:stretch>
        </p:blipFill>
        <p:spPr>
          <a:xfrm>
            <a:off x="826819" y="4291299"/>
            <a:ext cx="6039002" cy="1584000"/>
          </a:xfrm>
          <a:prstGeom prst="rect">
            <a:avLst/>
          </a:prstGeom>
        </p:spPr>
      </p:pic>
      <p:sp>
        <p:nvSpPr>
          <p:cNvPr id="14" name="文本框 13">
            <a:extLst>
              <a:ext uri="{FF2B5EF4-FFF2-40B4-BE49-F238E27FC236}">
                <a16:creationId xmlns:a16="http://schemas.microsoft.com/office/drawing/2014/main" id="{B9251B61-A430-6157-ABA2-3EFF5C17C0B9}"/>
              </a:ext>
            </a:extLst>
          </p:cNvPr>
          <p:cNvSpPr txBox="1"/>
          <p:nvPr/>
        </p:nvSpPr>
        <p:spPr>
          <a:xfrm>
            <a:off x="2186539" y="2232014"/>
            <a:ext cx="7432646" cy="1015663"/>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The MINE estimator uses neural networks to calculate the lower bound of the mutual information for high-quality trajectories. The mathematical formula is as follows:</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34480A49-3AE5-96E9-7B2F-8C61696C3730}"/>
              </a:ext>
            </a:extLst>
          </p:cNvPr>
          <p:cNvSpPr txBox="1"/>
          <p:nvPr/>
        </p:nvSpPr>
        <p:spPr>
          <a:xfrm>
            <a:off x="408000" y="1631291"/>
            <a:ext cx="7432646"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Working Principle of the MINE Estimator</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103102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6ED79-45A5-E3CD-4562-D0E2EEC4CBE9}"/>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A3354F13-CC82-0316-B0AF-3F40A3261B7D}"/>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BF2BA9F-1465-378D-5916-AAD9F9D23D12}"/>
              </a:ext>
            </a:extLst>
          </p:cNvPr>
          <p:cNvSpPr txBox="1"/>
          <p:nvPr/>
        </p:nvSpPr>
        <p:spPr>
          <a:xfrm>
            <a:off x="660640" y="1067135"/>
            <a:ext cx="637136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Dual Mutual Information Estimator (Du-MIE)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EE4E5304-CB3A-5FBF-1935-2B1AAF43D28F}"/>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D7ED5CC4-B493-EB02-4FA0-41CF03C83368}"/>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A543FBE4-504C-FCFA-8B81-B12B6E566DD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226FEF7-2A92-3D8E-F94A-2660850A5A3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4E7F6439-FD4B-4DA6-5C9D-33DCBC844C1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16</a:t>
            </a:fld>
            <a:endParaRPr lang="zh-HK" altLang="en-US" sz="1600" dirty="0">
              <a:solidFill>
                <a:schemeClr val="bg1"/>
              </a:solidFill>
            </a:endParaRPr>
          </a:p>
        </p:txBody>
      </p:sp>
      <p:sp>
        <p:nvSpPr>
          <p:cNvPr id="27" name="矩形 26">
            <a:extLst>
              <a:ext uri="{FF2B5EF4-FFF2-40B4-BE49-F238E27FC236}">
                <a16:creationId xmlns:a16="http://schemas.microsoft.com/office/drawing/2014/main" id="{F09AF5D7-7958-5A23-B16C-D60D57AFEA31}"/>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B04EB76E-0C7C-11C6-CA98-9CEB4F9D6AD3}"/>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14" name="文本框 13">
            <a:extLst>
              <a:ext uri="{FF2B5EF4-FFF2-40B4-BE49-F238E27FC236}">
                <a16:creationId xmlns:a16="http://schemas.microsoft.com/office/drawing/2014/main" id="{7257764A-4E63-B677-0597-1E5BB8AB6DBB}"/>
              </a:ext>
            </a:extLst>
          </p:cNvPr>
          <p:cNvSpPr txBox="1"/>
          <p:nvPr/>
        </p:nvSpPr>
        <p:spPr>
          <a:xfrm>
            <a:off x="2186539" y="2369445"/>
            <a:ext cx="7432646" cy="707886"/>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The CLUB estimator is used to estimate the upper bound of mutual information for low-quality trajectories. The formula is as follows:</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DF10F153-DC07-815F-3995-0031586F91AE}"/>
              </a:ext>
            </a:extLst>
          </p:cNvPr>
          <p:cNvSpPr txBox="1"/>
          <p:nvPr/>
        </p:nvSpPr>
        <p:spPr>
          <a:xfrm>
            <a:off x="408000" y="1631291"/>
            <a:ext cx="7432646"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Working Principle of the CLUB Estimator</a:t>
            </a:r>
            <a:endParaRPr lang="zh-CN" altLang="en-US" sz="20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6385E8C-1972-1E48-B3AD-551A873C56F4}"/>
              </a:ext>
            </a:extLst>
          </p:cNvPr>
          <p:cNvPicPr>
            <a:picLocks noChangeAspect="1"/>
          </p:cNvPicPr>
          <p:nvPr/>
        </p:nvPicPr>
        <p:blipFill>
          <a:blip r:embed="rId3"/>
          <a:stretch>
            <a:fillRect/>
          </a:stretch>
        </p:blipFill>
        <p:spPr>
          <a:xfrm>
            <a:off x="336000" y="3415375"/>
            <a:ext cx="5256000" cy="1252816"/>
          </a:xfrm>
          <a:prstGeom prst="rect">
            <a:avLst/>
          </a:prstGeom>
        </p:spPr>
      </p:pic>
      <p:pic>
        <p:nvPicPr>
          <p:cNvPr id="10" name="图片 9">
            <a:extLst>
              <a:ext uri="{FF2B5EF4-FFF2-40B4-BE49-F238E27FC236}">
                <a16:creationId xmlns:a16="http://schemas.microsoft.com/office/drawing/2014/main" id="{525BFA35-4984-6C04-A113-00D6ACAE91E9}"/>
              </a:ext>
            </a:extLst>
          </p:cNvPr>
          <p:cNvPicPr>
            <a:picLocks noChangeAspect="1"/>
          </p:cNvPicPr>
          <p:nvPr/>
        </p:nvPicPr>
        <p:blipFill>
          <a:blip r:embed="rId4"/>
          <a:srcRect t="54363"/>
          <a:stretch/>
        </p:blipFill>
        <p:spPr>
          <a:xfrm>
            <a:off x="7925613" y="3266988"/>
            <a:ext cx="3685755" cy="2006087"/>
          </a:xfrm>
          <a:prstGeom prst="rect">
            <a:avLst/>
          </a:prstGeom>
        </p:spPr>
      </p:pic>
      <p:pic>
        <p:nvPicPr>
          <p:cNvPr id="17" name="图片 16">
            <a:extLst>
              <a:ext uri="{FF2B5EF4-FFF2-40B4-BE49-F238E27FC236}">
                <a16:creationId xmlns:a16="http://schemas.microsoft.com/office/drawing/2014/main" id="{CAF0CD28-39FD-8A60-675C-E6EB589E9AE9}"/>
              </a:ext>
            </a:extLst>
          </p:cNvPr>
          <p:cNvPicPr>
            <a:picLocks noChangeAspect="1"/>
          </p:cNvPicPr>
          <p:nvPr/>
        </p:nvPicPr>
        <p:blipFill>
          <a:blip r:embed="rId5"/>
          <a:stretch>
            <a:fillRect/>
          </a:stretch>
        </p:blipFill>
        <p:spPr>
          <a:xfrm>
            <a:off x="3217314" y="5882128"/>
            <a:ext cx="5371096" cy="638522"/>
          </a:xfrm>
          <a:prstGeom prst="rect">
            <a:avLst/>
          </a:prstGeom>
        </p:spPr>
      </p:pic>
      <p:sp>
        <p:nvSpPr>
          <p:cNvPr id="19" name="文本框 18">
            <a:extLst>
              <a:ext uri="{FF2B5EF4-FFF2-40B4-BE49-F238E27FC236}">
                <a16:creationId xmlns:a16="http://schemas.microsoft.com/office/drawing/2014/main" id="{3D822BA7-A869-7AED-CB7C-84F7F6B95278}"/>
              </a:ext>
            </a:extLst>
          </p:cNvPr>
          <p:cNvSpPr txBox="1"/>
          <p:nvPr/>
        </p:nvSpPr>
        <p:spPr>
          <a:xfrm>
            <a:off x="1682083" y="5262459"/>
            <a:ext cx="8810003"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The training losses of MINE and CLUB neural estimators are defined in Equations 2 and 3. Thus, the total loss of Du-MIE is: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185550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06839-D43A-6A29-0E1C-26BF32C2939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AAEBC17-30DE-BC96-2D3C-F79668639A0D}"/>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78451F28-C9A4-CD8D-81ED-3693214572AA}"/>
              </a:ext>
            </a:extLst>
          </p:cNvPr>
          <p:cNvSpPr txBox="1"/>
          <p:nvPr/>
        </p:nvSpPr>
        <p:spPr>
          <a:xfrm>
            <a:off x="660640" y="1067135"/>
            <a:ext cx="637136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Integration of PMIC and MARL</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1FC25CE1-539C-D429-4B33-E4C0D698CEA3}"/>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0A3FE73E-45DE-2919-627B-6DF97DA8EBE8}"/>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42ED1011-6736-4E1B-E578-6C65A7D5C85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1BB09B0C-DAC4-8302-EBEB-367871F7472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A3A2084A-C4F7-CC35-D387-9B715AABF72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17</a:t>
            </a:fld>
            <a:endParaRPr lang="zh-HK" altLang="en-US" sz="1600" dirty="0">
              <a:solidFill>
                <a:schemeClr val="bg1"/>
              </a:solidFill>
            </a:endParaRPr>
          </a:p>
        </p:txBody>
      </p:sp>
      <p:sp>
        <p:nvSpPr>
          <p:cNvPr id="27" name="矩形 26">
            <a:extLst>
              <a:ext uri="{FF2B5EF4-FFF2-40B4-BE49-F238E27FC236}">
                <a16:creationId xmlns:a16="http://schemas.microsoft.com/office/drawing/2014/main" id="{A2B1E09E-14B9-B83C-3285-7CBFD906864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4AA5A6B1-3E9E-0CED-BF2A-53835E63236F}"/>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14" name="文本框 13">
            <a:extLst>
              <a:ext uri="{FF2B5EF4-FFF2-40B4-BE49-F238E27FC236}">
                <a16:creationId xmlns:a16="http://schemas.microsoft.com/office/drawing/2014/main" id="{DCA8CC20-853F-2EAE-D0B5-43E82E6A4B04}"/>
              </a:ext>
            </a:extLst>
          </p:cNvPr>
          <p:cNvSpPr txBox="1"/>
          <p:nvPr/>
        </p:nvSpPr>
        <p:spPr>
          <a:xfrm>
            <a:off x="336000" y="2195447"/>
            <a:ext cx="6408000" cy="1015663"/>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In the PMIC-MARL integrated framework, the objective function extends the traditional MARL objective function by adding a mutual information reward term:</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5B385D15-3553-EC45-B201-E84D3CBC8F74}"/>
              </a:ext>
            </a:extLst>
          </p:cNvPr>
          <p:cNvSpPr txBox="1"/>
          <p:nvPr/>
        </p:nvSpPr>
        <p:spPr>
          <a:xfrm>
            <a:off x="408000" y="1631291"/>
            <a:ext cx="7432646"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Working Principle of the CLUB Estimator</a:t>
            </a:r>
            <a:endParaRPr lang="zh-CN" altLang="en-US" sz="20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B0198DA3-15B8-47AC-1B45-6EC93A67B881}"/>
              </a:ext>
            </a:extLst>
          </p:cNvPr>
          <p:cNvPicPr>
            <a:picLocks noChangeAspect="1"/>
          </p:cNvPicPr>
          <p:nvPr/>
        </p:nvPicPr>
        <p:blipFill>
          <a:blip r:embed="rId3"/>
          <a:stretch>
            <a:fillRect/>
          </a:stretch>
        </p:blipFill>
        <p:spPr>
          <a:xfrm>
            <a:off x="660640" y="3494400"/>
            <a:ext cx="5055713" cy="835893"/>
          </a:xfrm>
          <a:prstGeom prst="rect">
            <a:avLst/>
          </a:prstGeom>
        </p:spPr>
      </p:pic>
      <p:pic>
        <p:nvPicPr>
          <p:cNvPr id="15" name="图片 14">
            <a:extLst>
              <a:ext uri="{FF2B5EF4-FFF2-40B4-BE49-F238E27FC236}">
                <a16:creationId xmlns:a16="http://schemas.microsoft.com/office/drawing/2014/main" id="{62C06398-3AE0-2BC8-A725-14E7B6F3128A}"/>
              </a:ext>
            </a:extLst>
          </p:cNvPr>
          <p:cNvPicPr>
            <a:picLocks noChangeAspect="1"/>
          </p:cNvPicPr>
          <p:nvPr/>
        </p:nvPicPr>
        <p:blipFill>
          <a:blip r:embed="rId4"/>
          <a:stretch>
            <a:fillRect/>
          </a:stretch>
        </p:blipFill>
        <p:spPr>
          <a:xfrm>
            <a:off x="916178" y="5236098"/>
            <a:ext cx="5501012" cy="947396"/>
          </a:xfrm>
          <a:prstGeom prst="rect">
            <a:avLst/>
          </a:prstGeom>
        </p:spPr>
      </p:pic>
      <p:pic>
        <p:nvPicPr>
          <p:cNvPr id="20" name="图片 19">
            <a:extLst>
              <a:ext uri="{FF2B5EF4-FFF2-40B4-BE49-F238E27FC236}">
                <a16:creationId xmlns:a16="http://schemas.microsoft.com/office/drawing/2014/main" id="{1BE830B0-23CE-37BE-03DF-CCF6B87260A8}"/>
              </a:ext>
            </a:extLst>
          </p:cNvPr>
          <p:cNvPicPr>
            <a:picLocks noChangeAspect="1"/>
          </p:cNvPicPr>
          <p:nvPr/>
        </p:nvPicPr>
        <p:blipFill>
          <a:blip r:embed="rId5"/>
          <a:stretch>
            <a:fillRect/>
          </a:stretch>
        </p:blipFill>
        <p:spPr>
          <a:xfrm>
            <a:off x="7118026" y="1881737"/>
            <a:ext cx="4788146" cy="4465628"/>
          </a:xfrm>
          <a:prstGeom prst="rect">
            <a:avLst/>
          </a:prstGeom>
        </p:spPr>
      </p:pic>
      <p:sp>
        <p:nvSpPr>
          <p:cNvPr id="24" name="文本框 23">
            <a:extLst>
              <a:ext uri="{FF2B5EF4-FFF2-40B4-BE49-F238E27FC236}">
                <a16:creationId xmlns:a16="http://schemas.microsoft.com/office/drawing/2014/main" id="{59B76A7D-7A50-7A0F-03EB-C1E2CB4AFEBE}"/>
              </a:ext>
            </a:extLst>
          </p:cNvPr>
          <p:cNvSpPr txBox="1"/>
          <p:nvPr/>
        </p:nvSpPr>
        <p:spPr>
          <a:xfrm>
            <a:off x="336000" y="4528212"/>
            <a:ext cx="6408000" cy="707886"/>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In PMIC-MARL, the loss function includes the value network loss -and the policy network loss: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76248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18</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p:cNvSpPr txBox="1"/>
          <p:nvPr/>
        </p:nvSpPr>
        <p:spPr>
          <a:xfrm>
            <a:off x="480000" y="8006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RQ1 (Performance)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19</a:t>
            </a:fld>
            <a:endParaRPr lang="zh-HK" altLang="en-US" sz="1600" dirty="0">
              <a:solidFill>
                <a:schemeClr val="bg1"/>
              </a:solidFill>
            </a:endParaRPr>
          </a:p>
        </p:txBody>
      </p:sp>
      <p:sp>
        <p:nvSpPr>
          <p:cNvPr id="2" name="文本框 1">
            <a:extLst>
              <a:ext uri="{FF2B5EF4-FFF2-40B4-BE49-F238E27FC236}">
                <a16:creationId xmlns:a16="http://schemas.microsoft.com/office/drawing/2014/main" id="{0E370E5B-EF2C-E9DF-061E-DB4AA9491ECF}"/>
              </a:ext>
            </a:extLst>
          </p:cNvPr>
          <p:cNvSpPr txBox="1"/>
          <p:nvPr/>
        </p:nvSpPr>
        <p:spPr>
          <a:xfrm>
            <a:off x="2568000" y="1338563"/>
            <a:ext cx="7056000"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Can PMIC effectively achieve collaboration and outperform related baselines? Is PMIC a generic framework?</a:t>
            </a:r>
            <a:endParaRPr lang="zh-CN" altLang="en-US"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014B06A6-ACAF-05B1-761D-236A8077367F}"/>
              </a:ext>
            </a:extLst>
          </p:cNvPr>
          <p:cNvPicPr>
            <a:picLocks noChangeAspect="1"/>
          </p:cNvPicPr>
          <p:nvPr/>
        </p:nvPicPr>
        <p:blipFill>
          <a:blip r:embed="rId5"/>
          <a:stretch>
            <a:fillRect/>
          </a:stretch>
        </p:blipFill>
        <p:spPr>
          <a:xfrm>
            <a:off x="408000" y="2349000"/>
            <a:ext cx="3372142" cy="4103726"/>
          </a:xfrm>
          <a:prstGeom prst="rect">
            <a:avLst/>
          </a:prstGeom>
        </p:spPr>
      </p:pic>
      <p:pic>
        <p:nvPicPr>
          <p:cNvPr id="10" name="图片 9">
            <a:extLst>
              <a:ext uri="{FF2B5EF4-FFF2-40B4-BE49-F238E27FC236}">
                <a16:creationId xmlns:a16="http://schemas.microsoft.com/office/drawing/2014/main" id="{D70FB252-0E3F-9F81-BCF7-A9D621139416}"/>
              </a:ext>
            </a:extLst>
          </p:cNvPr>
          <p:cNvPicPr>
            <a:picLocks noChangeAspect="1"/>
          </p:cNvPicPr>
          <p:nvPr/>
        </p:nvPicPr>
        <p:blipFill>
          <a:blip r:embed="rId6"/>
          <a:stretch>
            <a:fillRect/>
          </a:stretch>
        </p:blipFill>
        <p:spPr>
          <a:xfrm>
            <a:off x="4104308" y="2631930"/>
            <a:ext cx="3657917" cy="1733700"/>
          </a:xfrm>
          <a:prstGeom prst="rect">
            <a:avLst/>
          </a:prstGeom>
        </p:spPr>
      </p:pic>
      <p:pic>
        <p:nvPicPr>
          <p:cNvPr id="12" name="图片 11">
            <a:extLst>
              <a:ext uri="{FF2B5EF4-FFF2-40B4-BE49-F238E27FC236}">
                <a16:creationId xmlns:a16="http://schemas.microsoft.com/office/drawing/2014/main" id="{FA95543E-84C7-07C4-C87F-A63E8159617F}"/>
              </a:ext>
            </a:extLst>
          </p:cNvPr>
          <p:cNvPicPr>
            <a:picLocks noChangeAspect="1"/>
          </p:cNvPicPr>
          <p:nvPr/>
        </p:nvPicPr>
        <p:blipFill>
          <a:blip r:embed="rId7"/>
          <a:stretch>
            <a:fillRect/>
          </a:stretch>
        </p:blipFill>
        <p:spPr>
          <a:xfrm>
            <a:off x="8112000" y="2180238"/>
            <a:ext cx="3581710" cy="4160881"/>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5709-9AC2-E10F-6700-95592F4410C4}"/>
            </a:ext>
          </a:extLst>
        </p:cNvPr>
        <p:cNvGrpSpPr/>
        <p:nvPr/>
      </p:nvGrpSpPr>
      <p:grpSpPr>
        <a:xfrm>
          <a:off x="0" y="0"/>
          <a:ext cx="0" cy="0"/>
          <a:chOff x="0" y="0"/>
          <a:chExt cx="0" cy="0"/>
        </a:xfrm>
      </p:grpSpPr>
      <p:sp>
        <p:nvSpPr>
          <p:cNvPr id="4" name="圆角矩形 3">
            <a:extLst>
              <a:ext uri="{FF2B5EF4-FFF2-40B4-BE49-F238E27FC236}">
                <a16:creationId xmlns:a16="http://schemas.microsoft.com/office/drawing/2014/main" id="{0A2C7241-F157-7CE1-AA77-0CBB4E905854}"/>
              </a:ext>
            </a:extLst>
          </p:cNvPr>
          <p:cNvSpPr/>
          <p:nvPr/>
        </p:nvSpPr>
        <p:spPr>
          <a:xfrm>
            <a:off x="192000" y="2493000"/>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PMIC: Improving Multi-Agent Reinforcement Learning with Progressive Mutual Information Collaboration</a:t>
            </a:r>
          </a:p>
        </p:txBody>
      </p:sp>
      <p:sp>
        <p:nvSpPr>
          <p:cNvPr id="5" name="圆角矩形 4">
            <a:extLst>
              <a:ext uri="{FF2B5EF4-FFF2-40B4-BE49-F238E27FC236}">
                <a16:creationId xmlns:a16="http://schemas.microsoft.com/office/drawing/2014/main" id="{50F1E62A-5994-E433-4C8D-80891EAF9338}"/>
              </a:ext>
            </a:extLst>
          </p:cNvPr>
          <p:cNvSpPr/>
          <p:nvPr/>
        </p:nvSpPr>
        <p:spPr>
          <a:xfrm>
            <a:off x="4404140" y="684766"/>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Effective and Stable Role-Based Multi-Agent Collaboration by Structural Information Principles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6" name="圆角矩形 5">
            <a:extLst>
              <a:ext uri="{FF2B5EF4-FFF2-40B4-BE49-F238E27FC236}">
                <a16:creationId xmlns:a16="http://schemas.microsoft.com/office/drawing/2014/main" id="{5C0946FC-841F-F336-C019-F5317F686F96}"/>
              </a:ext>
            </a:extLst>
          </p:cNvPr>
          <p:cNvSpPr/>
          <p:nvPr/>
        </p:nvSpPr>
        <p:spPr>
          <a:xfrm>
            <a:off x="9120000" y="2496315"/>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Maximum Entropy Heterogeneous-Agent Reinforcement Learning</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7" name="圆角矩形 6">
            <a:extLst>
              <a:ext uri="{FF2B5EF4-FFF2-40B4-BE49-F238E27FC236}">
                <a16:creationId xmlns:a16="http://schemas.microsoft.com/office/drawing/2014/main" id="{01B794B5-8A85-A10A-376E-976E69E08160}"/>
              </a:ext>
            </a:extLst>
          </p:cNvPr>
          <p:cNvSpPr/>
          <p:nvPr/>
        </p:nvSpPr>
        <p:spPr>
          <a:xfrm>
            <a:off x="6735500" y="4879653"/>
            <a:ext cx="3320500" cy="1152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STAR: </a:t>
            </a:r>
            <a:r>
              <a:rPr lang="en-US" altLang="zh-CN" sz="1400" b="1" dirty="0" err="1">
                <a:solidFill>
                  <a:schemeClr val="bg1"/>
                </a:solidFill>
                <a:latin typeface="Arial" panose="020B0604020202020204" pitchFamily="34" charset="0"/>
                <a:ea typeface="微软雅黑" panose="020B0503020204020204" charset="-122"/>
                <a:cs typeface="Arial" panose="020B0604020202020204" pitchFamily="34" charset="0"/>
              </a:rPr>
              <a:t>Spatio</a:t>
            </a: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-Temporal State Compression for Multi-Agent Tasks with Rich Observations</a:t>
            </a:r>
            <a:endParaRPr lang="zh-CN" altLang="en-US" sz="1400" b="1" dirty="0">
              <a:latin typeface="Arial" panose="020B0604020202020204" pitchFamily="34" charset="0"/>
              <a:cs typeface="Arial" panose="020B0604020202020204" pitchFamily="34" charset="0"/>
              <a:sym typeface="+mn-ea"/>
            </a:endParaRPr>
          </a:p>
        </p:txBody>
      </p:sp>
      <p:sp>
        <p:nvSpPr>
          <p:cNvPr id="8" name="圆角矩形 7">
            <a:extLst>
              <a:ext uri="{FF2B5EF4-FFF2-40B4-BE49-F238E27FC236}">
                <a16:creationId xmlns:a16="http://schemas.microsoft.com/office/drawing/2014/main" id="{FC79B705-0581-4842-F22B-EA1BB698244C}"/>
              </a:ext>
            </a:extLst>
          </p:cNvPr>
          <p:cNvSpPr/>
          <p:nvPr/>
        </p:nvSpPr>
        <p:spPr>
          <a:xfrm>
            <a:off x="1817589" y="4879653"/>
            <a:ext cx="3320501" cy="1152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Attention-Guided Contrastive Role Representations for Multi-Agent Reinforcement Learning</a:t>
            </a:r>
            <a:endParaRPr lang="zh-CN" altLang="en-US" sz="1400" b="1" dirty="0">
              <a:latin typeface="Arial" panose="020B0604020202020204" pitchFamily="34" charset="0"/>
              <a:cs typeface="Arial" panose="020B0604020202020204" pitchFamily="34" charset="0"/>
              <a:sym typeface="+mn-ea"/>
            </a:endParaRPr>
          </a:p>
        </p:txBody>
      </p:sp>
      <p:sp>
        <p:nvSpPr>
          <p:cNvPr id="3" name="文本框 2">
            <a:extLst>
              <a:ext uri="{FF2B5EF4-FFF2-40B4-BE49-F238E27FC236}">
                <a16:creationId xmlns:a16="http://schemas.microsoft.com/office/drawing/2014/main" id="{C24DD1C7-082A-9456-BFB0-BA0ACBC6E477}"/>
              </a:ext>
            </a:extLst>
          </p:cNvPr>
          <p:cNvSpPr txBox="1"/>
          <p:nvPr/>
        </p:nvSpPr>
        <p:spPr>
          <a:xfrm>
            <a:off x="5695113" y="175279"/>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D2BE2FC3-DB3E-0857-9F6D-27A73D55CB9C}"/>
              </a:ext>
            </a:extLst>
          </p:cNvPr>
          <p:cNvSpPr txBox="1"/>
          <p:nvPr/>
        </p:nvSpPr>
        <p:spPr>
          <a:xfrm>
            <a:off x="10233280" y="2004980"/>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6E373E70-D52F-89F4-FD71-196C83D2C92E}"/>
              </a:ext>
            </a:extLst>
          </p:cNvPr>
          <p:cNvSpPr txBox="1"/>
          <p:nvPr/>
        </p:nvSpPr>
        <p:spPr>
          <a:xfrm>
            <a:off x="8188001" y="4466425"/>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grpSp>
        <p:nvGrpSpPr>
          <p:cNvPr id="22" name="组合 21">
            <a:extLst>
              <a:ext uri="{FF2B5EF4-FFF2-40B4-BE49-F238E27FC236}">
                <a16:creationId xmlns:a16="http://schemas.microsoft.com/office/drawing/2014/main" id="{D7193738-25F5-E909-F669-DFF87DEBFBE1}"/>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21790C24-24E3-5AD5-E12B-5D4F14591FC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942B7333-2184-7AB7-B606-1F874DF3DDF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0FDEA89D-10BB-FCB3-CD52-B7D8F7D8507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a:t>
            </a:fld>
            <a:endParaRPr lang="zh-HK" altLang="en-US" sz="1600" dirty="0">
              <a:solidFill>
                <a:schemeClr val="bg1"/>
              </a:solidFill>
            </a:endParaRPr>
          </a:p>
        </p:txBody>
      </p:sp>
      <p:sp>
        <p:nvSpPr>
          <p:cNvPr id="21" name="文本框 20">
            <a:extLst>
              <a:ext uri="{FF2B5EF4-FFF2-40B4-BE49-F238E27FC236}">
                <a16:creationId xmlns:a16="http://schemas.microsoft.com/office/drawing/2014/main" id="{858B3F14-A90C-E989-8444-96602F5C90A3}"/>
              </a:ext>
            </a:extLst>
          </p:cNvPr>
          <p:cNvSpPr txBox="1"/>
          <p:nvPr/>
        </p:nvSpPr>
        <p:spPr>
          <a:xfrm>
            <a:off x="1479743" y="2047720"/>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26" name="文本框 25">
            <a:extLst>
              <a:ext uri="{FF2B5EF4-FFF2-40B4-BE49-F238E27FC236}">
                <a16:creationId xmlns:a16="http://schemas.microsoft.com/office/drawing/2014/main" id="{D5A9786D-2596-4D9D-DFD5-A82D06BABEF6}"/>
              </a:ext>
            </a:extLst>
          </p:cNvPr>
          <p:cNvSpPr txBox="1"/>
          <p:nvPr/>
        </p:nvSpPr>
        <p:spPr>
          <a:xfrm>
            <a:off x="3270090"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pic>
        <p:nvPicPr>
          <p:cNvPr id="28" name="图片 27">
            <a:extLst>
              <a:ext uri="{FF2B5EF4-FFF2-40B4-BE49-F238E27FC236}">
                <a16:creationId xmlns:a16="http://schemas.microsoft.com/office/drawing/2014/main" id="{167572C0-7C23-6B9B-B8A4-3DE2380EAF80}"/>
              </a:ext>
            </a:extLst>
          </p:cNvPr>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cxnSp>
        <p:nvCxnSpPr>
          <p:cNvPr id="34" name="直接连接符 33">
            <a:extLst>
              <a:ext uri="{FF2B5EF4-FFF2-40B4-BE49-F238E27FC236}">
                <a16:creationId xmlns:a16="http://schemas.microsoft.com/office/drawing/2014/main" id="{95A35294-0CDA-5255-854A-585FE275203D}"/>
              </a:ext>
            </a:extLst>
          </p:cNvPr>
          <p:cNvCxnSpPr>
            <a:cxnSpLocks/>
            <a:stCxn id="4" idx="3"/>
            <a:endCxn id="6" idx="1"/>
          </p:cNvCxnSpPr>
          <p:nvPr/>
        </p:nvCxnSpPr>
        <p:spPr>
          <a:xfrm>
            <a:off x="3189444" y="3090601"/>
            <a:ext cx="5930556" cy="18227"/>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8BB4EB4-653F-7608-918A-E78F3AC525C0}"/>
              </a:ext>
            </a:extLst>
          </p:cNvPr>
          <p:cNvCxnSpPr>
            <a:cxnSpLocks/>
            <a:stCxn id="5" idx="2"/>
            <a:endCxn id="8" idx="0"/>
          </p:cNvCxnSpPr>
          <p:nvPr/>
        </p:nvCxnSpPr>
        <p:spPr>
          <a:xfrm flipH="1">
            <a:off x="3477840" y="1885741"/>
            <a:ext cx="2425022" cy="299391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8ADE933-AC12-BA89-DB82-0C1CF44C44FA}"/>
              </a:ext>
            </a:extLst>
          </p:cNvPr>
          <p:cNvCxnSpPr>
            <a:cxnSpLocks/>
          </p:cNvCxnSpPr>
          <p:nvPr/>
        </p:nvCxnSpPr>
        <p:spPr>
          <a:xfrm flipH="1">
            <a:off x="5138090" y="5733000"/>
            <a:ext cx="160591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A9846E2-FEC5-34D8-707C-B450850A5799}"/>
              </a:ext>
            </a:extLst>
          </p:cNvPr>
          <p:cNvCxnSpPr>
            <a:cxnSpLocks/>
            <a:stCxn id="5" idx="1"/>
            <a:endCxn id="4" idx="0"/>
          </p:cNvCxnSpPr>
          <p:nvPr/>
        </p:nvCxnSpPr>
        <p:spPr>
          <a:xfrm flipH="1">
            <a:off x="1690722" y="1285254"/>
            <a:ext cx="2713418" cy="12077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34001AA-0AFF-1841-6BD8-636B43C0F2B0}"/>
              </a:ext>
            </a:extLst>
          </p:cNvPr>
          <p:cNvCxnSpPr>
            <a:cxnSpLocks/>
            <a:stCxn id="4" idx="2"/>
            <a:endCxn id="8" idx="1"/>
          </p:cNvCxnSpPr>
          <p:nvPr/>
        </p:nvCxnSpPr>
        <p:spPr>
          <a:xfrm>
            <a:off x="1690722" y="3688201"/>
            <a:ext cx="126867" cy="176745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174CFEF-7F14-F00B-0671-B50CB6120277}"/>
              </a:ext>
            </a:extLst>
          </p:cNvPr>
          <p:cNvCxnSpPr>
            <a:cxnSpLocks/>
            <a:stCxn id="5" idx="3"/>
            <a:endCxn id="6" idx="0"/>
          </p:cNvCxnSpPr>
          <p:nvPr/>
        </p:nvCxnSpPr>
        <p:spPr>
          <a:xfrm>
            <a:off x="7401584" y="1285254"/>
            <a:ext cx="3039445" cy="12110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E37B18D-E872-DDD9-D674-C4418E6253A0}"/>
              </a:ext>
            </a:extLst>
          </p:cNvPr>
          <p:cNvCxnSpPr>
            <a:cxnSpLocks/>
            <a:stCxn id="6" idx="2"/>
            <a:endCxn id="7" idx="3"/>
          </p:cNvCxnSpPr>
          <p:nvPr/>
        </p:nvCxnSpPr>
        <p:spPr>
          <a:xfrm flipH="1">
            <a:off x="10056000" y="3721341"/>
            <a:ext cx="385029" cy="17343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6782104-7A93-67D6-4762-197EB23E122A}"/>
              </a:ext>
            </a:extLst>
          </p:cNvPr>
          <p:cNvCxnSpPr>
            <a:cxnSpLocks/>
          </p:cNvCxnSpPr>
          <p:nvPr/>
        </p:nvCxnSpPr>
        <p:spPr>
          <a:xfrm flipH="1">
            <a:off x="5138090" y="5301000"/>
            <a:ext cx="1605910"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D44185B9-7B25-9BE8-5EF7-270DF666B396}"/>
              </a:ext>
            </a:extLst>
          </p:cNvPr>
          <p:cNvSpPr txBox="1"/>
          <p:nvPr/>
        </p:nvSpPr>
        <p:spPr>
          <a:xfrm>
            <a:off x="1464946" y="1173597"/>
            <a:ext cx="2919081"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Information-Theoretic </a:t>
            </a:r>
          </a:p>
          <a:p>
            <a:r>
              <a:rPr lang="en-US" altLang="zh-CN" sz="1400" dirty="0">
                <a:latin typeface="Arial" panose="020B0604020202020204" pitchFamily="34" charset="0"/>
                <a:cs typeface="Arial" panose="020B0604020202020204" pitchFamily="34" charset="0"/>
              </a:rPr>
              <a:t>Multi-Agent Collaboration</a:t>
            </a:r>
            <a:endParaRPr lang="zh-CN" altLang="en-US" sz="1400" dirty="0">
              <a:latin typeface="Arial" panose="020B0604020202020204" pitchFamily="34" charset="0"/>
              <a:cs typeface="Arial" panose="020B0604020202020204" pitchFamily="34" charset="0"/>
            </a:endParaRPr>
          </a:p>
        </p:txBody>
      </p:sp>
      <p:sp>
        <p:nvSpPr>
          <p:cNvPr id="64" name="文本框 63">
            <a:extLst>
              <a:ext uri="{FF2B5EF4-FFF2-40B4-BE49-F238E27FC236}">
                <a16:creationId xmlns:a16="http://schemas.microsoft.com/office/drawing/2014/main" id="{BA0A1D6A-4353-AE85-14E9-FC76FAE714F8}"/>
              </a:ext>
            </a:extLst>
          </p:cNvPr>
          <p:cNvSpPr txBox="1"/>
          <p:nvPr/>
        </p:nvSpPr>
        <p:spPr>
          <a:xfrm>
            <a:off x="4384027" y="3636448"/>
            <a:ext cx="1944000"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Role-Based </a:t>
            </a:r>
          </a:p>
          <a:p>
            <a:r>
              <a:rPr lang="en-US" altLang="zh-CN" sz="1400" dirty="0">
                <a:latin typeface="Arial" panose="020B0604020202020204" pitchFamily="34" charset="0"/>
                <a:cs typeface="Arial" panose="020B0604020202020204" pitchFamily="34" charset="0"/>
              </a:rPr>
              <a:t>Multi-Agent Systems</a:t>
            </a:r>
            <a:endParaRPr lang="zh-CN" altLang="en-US" sz="1400" dirty="0">
              <a:latin typeface="Arial" panose="020B0604020202020204" pitchFamily="34" charset="0"/>
              <a:cs typeface="Arial" panose="020B0604020202020204" pitchFamily="34" charset="0"/>
            </a:endParaRPr>
          </a:p>
        </p:txBody>
      </p:sp>
      <p:sp>
        <p:nvSpPr>
          <p:cNvPr id="66" name="文本框 65">
            <a:extLst>
              <a:ext uri="{FF2B5EF4-FFF2-40B4-BE49-F238E27FC236}">
                <a16:creationId xmlns:a16="http://schemas.microsoft.com/office/drawing/2014/main" id="{42D46EF8-A030-A29A-8C4A-0149C794FF95}"/>
              </a:ext>
            </a:extLst>
          </p:cNvPr>
          <p:cNvSpPr txBox="1"/>
          <p:nvPr/>
        </p:nvSpPr>
        <p:spPr>
          <a:xfrm>
            <a:off x="4979186" y="4439967"/>
            <a:ext cx="1983081"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State Compression </a:t>
            </a:r>
          </a:p>
          <a:p>
            <a:r>
              <a:rPr lang="en-US" altLang="zh-CN" sz="1400" dirty="0">
                <a:latin typeface="Arial" panose="020B0604020202020204" pitchFamily="34" charset="0"/>
                <a:cs typeface="Arial" panose="020B0604020202020204" pitchFamily="34" charset="0"/>
              </a:rPr>
              <a:t>and Feature Extraction</a:t>
            </a:r>
            <a:endParaRPr lang="zh-CN" altLang="en-US" sz="1400" dirty="0">
              <a:latin typeface="Arial" panose="020B0604020202020204" pitchFamily="34" charset="0"/>
              <a:cs typeface="Arial" panose="020B0604020202020204" pitchFamily="34" charset="0"/>
            </a:endParaRPr>
          </a:p>
        </p:txBody>
      </p:sp>
      <p:sp>
        <p:nvSpPr>
          <p:cNvPr id="68" name="文本框 67">
            <a:extLst>
              <a:ext uri="{FF2B5EF4-FFF2-40B4-BE49-F238E27FC236}">
                <a16:creationId xmlns:a16="http://schemas.microsoft.com/office/drawing/2014/main" id="{603AACD3-BF6D-797A-9C9C-EFB835344FEB}"/>
              </a:ext>
            </a:extLst>
          </p:cNvPr>
          <p:cNvSpPr txBox="1"/>
          <p:nvPr/>
        </p:nvSpPr>
        <p:spPr>
          <a:xfrm>
            <a:off x="5880000" y="2531848"/>
            <a:ext cx="2961522"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Dynamic Adaptation and </a:t>
            </a:r>
          </a:p>
          <a:p>
            <a:r>
              <a:rPr lang="en-US" altLang="zh-CN" sz="1400" dirty="0">
                <a:latin typeface="Arial" panose="020B0604020202020204" pitchFamily="34" charset="0"/>
                <a:cs typeface="Arial" panose="020B0604020202020204" pitchFamily="34" charset="0"/>
              </a:rPr>
              <a:t>Avoidance of Suboptimal Solutions</a:t>
            </a:r>
            <a:endParaRPr lang="zh-CN" altLang="en-US" sz="14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45308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A0C2D-7215-9B2D-A95C-3819FF80CD5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5A7155F-A2D8-BF71-C216-7303ECEE907A}"/>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E190F0E4-7AC7-5CAA-A16D-1D285A598CD2}"/>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20F8E6CB-DAAF-7E91-A611-0862309C127B}"/>
              </a:ext>
            </a:extLst>
          </p:cNvPr>
          <p:cNvSpPr txBox="1"/>
          <p:nvPr/>
        </p:nvSpPr>
        <p:spPr>
          <a:xfrm>
            <a:off x="480000" y="8006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RQ2 (Superiority of Dual MI)</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C6B06ADE-7DB7-39A7-142E-7CB988F9A1A6}"/>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640D05ED-2797-7E80-4108-0388F7AFB598}"/>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F1ABCBC-D53A-73A7-6CF4-EC34DBD82F8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570C5A3D-7BDC-BEB6-F9AC-9B5175A745A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DC7838A1-E5C9-1EC6-CEB0-B54BF8A7B11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20</a:t>
            </a:fld>
            <a:endParaRPr lang="zh-HK" altLang="en-US" sz="1600" dirty="0">
              <a:solidFill>
                <a:schemeClr val="bg1"/>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8B63DA8-247E-D90E-A505-5E04ADBE36A6}"/>
                  </a:ext>
                </a:extLst>
              </p:cNvPr>
              <p:cNvSpPr txBox="1"/>
              <p:nvPr/>
            </p:nvSpPr>
            <p:spPr>
              <a:xfrm>
                <a:off x="2424000" y="1394494"/>
                <a:ext cx="7344000"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Is maximizing and minimizing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𝐼</m:t>
                    </m:r>
                    <m:r>
                      <a:rPr lang="en-US" altLang="zh-CN" sz="2000" i="1" dirty="0" smtClean="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𝑠</m:t>
                    </m:r>
                    <m:r>
                      <a:rPr lang="en-US" altLang="zh-CN" sz="2000" i="1" dirty="0" smtClean="0">
                        <a:latin typeface="Cambria Math" panose="02040503050406030204" pitchFamily="18" charset="0"/>
                        <a:cs typeface="Times New Roman" panose="02020603050405020304" pitchFamily="18" charset="0"/>
                      </a:rPr>
                      <m:t>; </m:t>
                    </m:r>
                    <m:r>
                      <a:rPr lang="en-US" altLang="zh-CN" sz="2000" i="1" dirty="0" smtClean="0">
                        <a:latin typeface="Cambria Math" panose="02040503050406030204" pitchFamily="18" charset="0"/>
                        <a:cs typeface="Times New Roman" panose="02020603050405020304" pitchFamily="18" charset="0"/>
                      </a:rPr>
                      <m:t>𝑢</m:t>
                    </m:r>
                    <m:r>
                      <a:rPr lang="en-US" altLang="zh-CN" sz="2000" i="1" dirty="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necessary? Is </a:t>
                </a:r>
                <a14:m>
                  <m:oMath xmlns:m="http://schemas.openxmlformats.org/officeDocument/2006/math">
                    <m:r>
                      <a:rPr lang="en-US" altLang="zh-CN" sz="2000" i="1" dirty="0">
                        <a:latin typeface="Cambria Math" panose="02040503050406030204" pitchFamily="18" charset="0"/>
                        <a:cs typeface="Times New Roman" panose="02020603050405020304" pitchFamily="18" charset="0"/>
                      </a:rPr>
                      <m:t>𝐼</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𝑠</m:t>
                    </m:r>
                    <m:r>
                      <a:rPr lang="en-US" altLang="zh-CN" sz="2000" i="1" dirty="0">
                        <a:latin typeface="Cambria Math" panose="020405030504060302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𝑢</m:t>
                    </m:r>
                    <m:r>
                      <a:rPr lang="en-US" altLang="zh-CN" sz="2000" i="1" dirty="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effective for performance improvements?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D8B63DA8-247E-D90E-A505-5E04ADBE36A6}"/>
                  </a:ext>
                </a:extLst>
              </p:cNvPr>
              <p:cNvSpPr txBox="1">
                <a:spLocks noRot="1" noChangeAspect="1" noMove="1" noResize="1" noEditPoints="1" noAdjustHandles="1" noChangeArrowheads="1" noChangeShapeType="1" noTextEdit="1"/>
              </p:cNvSpPr>
              <p:nvPr/>
            </p:nvSpPr>
            <p:spPr>
              <a:xfrm>
                <a:off x="2424000" y="1394494"/>
                <a:ext cx="7344000" cy="707886"/>
              </a:xfrm>
              <a:prstGeom prst="rect">
                <a:avLst/>
              </a:prstGeom>
              <a:blipFill>
                <a:blip r:embed="rId5"/>
                <a:stretch>
                  <a:fillRect l="-914" t="-5172" r="-831" b="-1465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65F3E96-2A37-0508-4FD9-50CBB2FE2307}"/>
              </a:ext>
            </a:extLst>
          </p:cNvPr>
          <p:cNvPicPr>
            <a:picLocks noChangeAspect="1"/>
          </p:cNvPicPr>
          <p:nvPr/>
        </p:nvPicPr>
        <p:blipFill>
          <a:blip r:embed="rId6"/>
          <a:stretch>
            <a:fillRect/>
          </a:stretch>
        </p:blipFill>
        <p:spPr>
          <a:xfrm>
            <a:off x="264000" y="2306003"/>
            <a:ext cx="3888000" cy="4143086"/>
          </a:xfrm>
          <a:prstGeom prst="rect">
            <a:avLst/>
          </a:prstGeom>
        </p:spPr>
      </p:pic>
      <p:pic>
        <p:nvPicPr>
          <p:cNvPr id="7" name="图片 6">
            <a:extLst>
              <a:ext uri="{FF2B5EF4-FFF2-40B4-BE49-F238E27FC236}">
                <a16:creationId xmlns:a16="http://schemas.microsoft.com/office/drawing/2014/main" id="{41A40E3B-660E-9641-2D69-3C25E1C4E7DA}"/>
              </a:ext>
            </a:extLst>
          </p:cNvPr>
          <p:cNvPicPr>
            <a:picLocks noChangeAspect="1"/>
          </p:cNvPicPr>
          <p:nvPr/>
        </p:nvPicPr>
        <p:blipFill>
          <a:blip r:embed="rId7"/>
          <a:stretch>
            <a:fillRect/>
          </a:stretch>
        </p:blipFill>
        <p:spPr>
          <a:xfrm>
            <a:off x="8197315" y="2239526"/>
            <a:ext cx="3703641" cy="2324301"/>
          </a:xfrm>
          <a:prstGeom prst="rect">
            <a:avLst/>
          </a:prstGeom>
        </p:spPr>
      </p:pic>
      <p:pic>
        <p:nvPicPr>
          <p:cNvPr id="9" name="图片 8">
            <a:extLst>
              <a:ext uri="{FF2B5EF4-FFF2-40B4-BE49-F238E27FC236}">
                <a16:creationId xmlns:a16="http://schemas.microsoft.com/office/drawing/2014/main" id="{3C0A0764-9771-F3D7-8652-F4A7EBD3D229}"/>
              </a:ext>
            </a:extLst>
          </p:cNvPr>
          <p:cNvPicPr>
            <a:picLocks noChangeAspect="1"/>
          </p:cNvPicPr>
          <p:nvPr/>
        </p:nvPicPr>
        <p:blipFill>
          <a:blip r:embed="rId8"/>
          <a:stretch>
            <a:fillRect/>
          </a:stretch>
        </p:blipFill>
        <p:spPr>
          <a:xfrm>
            <a:off x="8420591" y="4720846"/>
            <a:ext cx="3467400" cy="1627011"/>
          </a:xfrm>
          <a:prstGeom prst="rect">
            <a:avLst/>
          </a:prstGeom>
        </p:spPr>
      </p:pic>
    </p:spTree>
    <p:extLst>
      <p:ext uri="{BB962C8B-B14F-4D97-AF65-F5344CB8AC3E}">
        <p14:creationId xmlns:p14="http://schemas.microsoft.com/office/powerpoint/2010/main" val="401930244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28985-D3D3-28CE-69E8-D80385C6676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F22914E-9F24-E20A-B572-7BA8AB268A5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0BB5FE9-C7A9-56E0-26A4-DA6AE3F83C6C}"/>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D9E9C33C-F82F-BB16-46A9-6C71C6CE94C5}"/>
              </a:ext>
            </a:extLst>
          </p:cNvPr>
          <p:cNvSpPr txBox="1"/>
          <p:nvPr/>
        </p:nvSpPr>
        <p:spPr>
          <a:xfrm>
            <a:off x="480000" y="8006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RQ3 (Necessity of Du-PCB)</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166606BD-E21C-7338-2841-447BDB19481C}"/>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E2640154-C87F-5FA4-8364-561BA1D7190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E5C3F1C2-9AE4-7C0D-73D8-5C7439F0CC4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04E9AEF1-0B60-58B6-8C95-06BA7E7F97F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CD0E7D41-F604-2D13-9BD9-B3A0D2B878B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21</a:t>
            </a:fld>
            <a:endParaRPr lang="zh-HK" altLang="en-US" sz="1600" dirty="0">
              <a:solidFill>
                <a:schemeClr val="bg1"/>
              </a:solidFill>
            </a:endParaRPr>
          </a:p>
        </p:txBody>
      </p:sp>
      <p:sp>
        <p:nvSpPr>
          <p:cNvPr id="3" name="文本框 2">
            <a:extLst>
              <a:ext uri="{FF2B5EF4-FFF2-40B4-BE49-F238E27FC236}">
                <a16:creationId xmlns:a16="http://schemas.microsoft.com/office/drawing/2014/main" id="{64A1BF7C-B5AD-C590-4C8E-63BF54F881F8}"/>
              </a:ext>
            </a:extLst>
          </p:cNvPr>
          <p:cNvSpPr txBox="1"/>
          <p:nvPr/>
        </p:nvSpPr>
        <p:spPr>
          <a:xfrm>
            <a:off x="2374862" y="1464057"/>
            <a:ext cx="7056000"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Does Du-PCB significantly improve performance over a normal replay buffer?</a:t>
            </a: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17D7460-4C92-283C-9197-1A4F0A54D626}"/>
              </a:ext>
            </a:extLst>
          </p:cNvPr>
          <p:cNvPicPr>
            <a:picLocks noChangeAspect="1"/>
          </p:cNvPicPr>
          <p:nvPr/>
        </p:nvPicPr>
        <p:blipFill>
          <a:blip r:embed="rId5"/>
          <a:stretch>
            <a:fillRect/>
          </a:stretch>
        </p:blipFill>
        <p:spPr>
          <a:xfrm>
            <a:off x="3180000" y="2853000"/>
            <a:ext cx="5832000" cy="3387118"/>
          </a:xfrm>
          <a:prstGeom prst="rect">
            <a:avLst/>
          </a:prstGeom>
        </p:spPr>
      </p:pic>
    </p:spTree>
    <p:extLst>
      <p:ext uri="{BB962C8B-B14F-4D97-AF65-F5344CB8AC3E}">
        <p14:creationId xmlns:p14="http://schemas.microsoft.com/office/powerpoint/2010/main" val="116744004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22</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22</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p:cNvSpPr/>
          <p:nvPr/>
        </p:nvSpPr>
        <p:spPr>
          <a:xfrm>
            <a:off x="1889751" y="1083178"/>
            <a:ext cx="8366297" cy="137973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1976111" y="82346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p:cNvSpPr/>
          <p:nvPr/>
        </p:nvSpPr>
        <p:spPr>
          <a:xfrm>
            <a:off x="1889752" y="3039324"/>
            <a:ext cx="8366297" cy="13788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2075259" y="277960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p:cNvSpPr txBox="1"/>
          <p:nvPr/>
        </p:nvSpPr>
        <p:spPr>
          <a:xfrm>
            <a:off x="2121459" y="3121799"/>
            <a:ext cx="7949082" cy="129407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b="1" dirty="0"/>
              <a:t>Effectiveness of Du-PCB</a:t>
            </a:r>
            <a:r>
              <a:rPr lang="en-US" altLang="zh-CN" dirty="0"/>
              <a:t>: The Du-PCB buffer is crucial for separating high- and low-quality actions, providing agents with clear, actionable feedback that a standard buffer lacks.</a:t>
            </a:r>
            <a:endParaRPr lang="zh-CN" altLang="en-US" dirty="0"/>
          </a:p>
        </p:txBody>
      </p:sp>
      <p:sp>
        <p:nvSpPr>
          <p:cNvPr id="14" name="文本框 13"/>
          <p:cNvSpPr txBox="1"/>
          <p:nvPr/>
        </p:nvSpPr>
        <p:spPr>
          <a:xfrm>
            <a:off x="2132624" y="1094762"/>
            <a:ext cx="8037064" cy="128753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b="1" dirty="0"/>
              <a:t>Dual MI Guidance: </a:t>
            </a:r>
            <a:r>
              <a:rPr lang="en-US" altLang="zh-CN" dirty="0"/>
              <a:t>The dual mutual information approach (MINE and CLUB) is essential for distinguishing effective behaviors, ensuring agents optimize their collaboration.</a:t>
            </a:r>
            <a:endParaRPr lang="zh-CN" altLang="en-US" dirty="0"/>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23</a:t>
            </a:fld>
            <a:endParaRPr lang="zh-HK" altLang="en-US" sz="1600" dirty="0">
              <a:solidFill>
                <a:schemeClr val="bg1"/>
              </a:solidFill>
            </a:endParaRPr>
          </a:p>
        </p:txBody>
      </p:sp>
      <p:sp>
        <p:nvSpPr>
          <p:cNvPr id="4" name="矩形 3">
            <a:extLst>
              <a:ext uri="{FF2B5EF4-FFF2-40B4-BE49-F238E27FC236}">
                <a16:creationId xmlns:a16="http://schemas.microsoft.com/office/drawing/2014/main" id="{6B3E91D8-924B-668C-5F26-099DD313C508}"/>
              </a:ext>
            </a:extLst>
          </p:cNvPr>
          <p:cNvSpPr/>
          <p:nvPr/>
        </p:nvSpPr>
        <p:spPr>
          <a:xfrm>
            <a:off x="1889752" y="4989885"/>
            <a:ext cx="8366297" cy="13788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E34F918D-4871-9216-23CB-E25FCF700083}"/>
              </a:ext>
            </a:extLst>
          </p:cNvPr>
          <p:cNvSpPr/>
          <p:nvPr/>
        </p:nvSpPr>
        <p:spPr>
          <a:xfrm>
            <a:off x="2075259" y="4730169"/>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A775AAB0-FDDA-C2D9-38EB-816FA3098432}"/>
              </a:ext>
            </a:extLst>
          </p:cNvPr>
          <p:cNvSpPr txBox="1"/>
          <p:nvPr/>
        </p:nvSpPr>
        <p:spPr>
          <a:xfrm>
            <a:off x="2121459" y="5072360"/>
            <a:ext cx="7949082" cy="129407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b="1" dirty="0"/>
              <a:t>Broad Applicability: </a:t>
            </a:r>
            <a:r>
              <a:rPr lang="en-US" altLang="zh-CN" dirty="0"/>
              <a:t>PMIC performs well across diverse environments (MPE, </a:t>
            </a:r>
            <a:r>
              <a:rPr lang="en-US" altLang="zh-CN" dirty="0" err="1"/>
              <a:t>MuJoCo</a:t>
            </a:r>
            <a:r>
              <a:rPr lang="en-US" altLang="zh-CN" dirty="0"/>
              <a:t>, SMAC), demonstrating its versatility and plug-and-play potential as a framework adaptable to various MARL tasks.</a:t>
            </a:r>
            <a:endParaRPr lang="zh-CN" altLang="en-US"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103840"/>
              <a:ext cx="100088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Effective and Stable Role-Based Multi-Agent Collaboration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Using Structural Information Principles</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Xianghua</a:t>
              </a:r>
              <a:r>
                <a:rPr lang="en-US" altLang="zh-CN" sz="1600" dirty="0">
                  <a:solidFill>
                    <a:schemeClr val="bg1"/>
                  </a:solidFill>
                  <a:latin typeface="Arial" panose="020B0604020202020204" pitchFamily="34" charset="0"/>
                  <a:cs typeface="Arial" panose="020B0604020202020204" pitchFamily="34" charset="0"/>
                </a:rPr>
                <a:t> Zeng, Hao Peng, </a:t>
              </a:r>
              <a:r>
                <a:rPr lang="en-US" altLang="zh-CN" sz="1600" dirty="0" err="1">
                  <a:solidFill>
                    <a:schemeClr val="bg1"/>
                  </a:solidFill>
                  <a:latin typeface="Arial" panose="020B0604020202020204" pitchFamily="34" charset="0"/>
                  <a:cs typeface="Arial" panose="020B0604020202020204" pitchFamily="34" charset="0"/>
                </a:rPr>
                <a:t>Angsheng</a:t>
              </a:r>
              <a:r>
                <a:rPr lang="en-US" altLang="zh-CN" sz="1600" dirty="0">
                  <a:solidFill>
                    <a:schemeClr val="bg1"/>
                  </a:solidFill>
                  <a:latin typeface="Arial" panose="020B0604020202020204" pitchFamily="34" charset="0"/>
                  <a:cs typeface="Arial" panose="020B0604020202020204" pitchFamily="34" charset="0"/>
                </a:rPr>
                <a:t> Li</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24</a:t>
            </a:fld>
            <a:endParaRPr lang="zh-HK" altLang="en-US" sz="1600" dirty="0">
              <a:solidFill>
                <a:schemeClr val="bg1"/>
              </a:solidFill>
            </a:endParaRPr>
          </a:p>
        </p:txBody>
      </p:sp>
      <p:sp>
        <p:nvSpPr>
          <p:cNvPr id="12" name="文本框 11"/>
          <p:cNvSpPr txBox="1"/>
          <p:nvPr/>
        </p:nvSpPr>
        <p:spPr>
          <a:xfrm>
            <a:off x="351876" y="4596014"/>
            <a:ext cx="992012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rPr>
              <a:t>The 37th AAAI Conference on Artificial Intelligence (AAAI-23)</a:t>
            </a: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25</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26</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883067" y="1341000"/>
            <a:ext cx="10224000" cy="1845185"/>
          </a:xfrm>
          <a:prstGeom prst="rect">
            <a:avLst/>
          </a:prstGeom>
          <a:noFill/>
          <a:ln>
            <a:solidFill>
              <a:srgbClr val="0174AB"/>
            </a:solidFill>
          </a:ln>
        </p:spPr>
        <p:txBody>
          <a:bodyPr wrap="square" rtlCol="0">
            <a:spAutoFit/>
          </a:bodyPr>
          <a:lstStyle/>
          <a:p>
            <a:pPr algn="just">
              <a:lnSpc>
                <a:spcPct val="200000"/>
              </a:lnSpc>
            </a:pPr>
            <a:r>
              <a:rPr lang="en-US" altLang="zh-CN" b="1" dirty="0">
                <a:latin typeface="Times New Roman" panose="02020603050405020304" pitchFamily="18" charset="0"/>
                <a:cs typeface="Times New Roman" panose="02020603050405020304" pitchFamily="18" charset="0"/>
                <a:sym typeface="+mn-ea"/>
              </a:rPr>
              <a:t> </a:t>
            </a:r>
            <a:r>
              <a:rPr lang="en-US" altLang="zh-CN" sz="2000" b="1" dirty="0">
                <a:latin typeface="Times New Roman" panose="02020603050405020304" pitchFamily="18" charset="0"/>
                <a:cs typeface="Times New Roman" panose="02020603050405020304" pitchFamily="18" charset="0"/>
                <a:sym typeface="+mn-ea"/>
              </a:rPr>
              <a:t>In multi-agent reinforcement learning settings, where agents operate with decentralized and partially observable environments, effective role assignment is challenging due to the complexity of agent coordination.</a:t>
            </a:r>
            <a:endParaRPr b="1" dirty="0">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27</a:t>
            </a:fld>
            <a:endParaRPr lang="zh-HK" altLang="en-US" sz="1600" dirty="0">
              <a:solidFill>
                <a:schemeClr val="bg1"/>
              </a:solidFill>
            </a:endParaRPr>
          </a:p>
        </p:txBody>
      </p:sp>
      <p:sp>
        <p:nvSpPr>
          <p:cNvPr id="2" name="文本框 1"/>
          <p:cNvSpPr txBox="1"/>
          <p:nvPr/>
        </p:nvSpPr>
        <p:spPr>
          <a:xfrm>
            <a:off x="883067" y="3428999"/>
            <a:ext cx="10224000" cy="2088001"/>
          </a:xfrm>
          <a:prstGeom prst="rect">
            <a:avLst/>
          </a:prstGeom>
          <a:noFill/>
          <a:ln>
            <a:solidFill>
              <a:srgbClr val="0174AB"/>
            </a:solidFill>
          </a:ln>
        </p:spPr>
        <p:txBody>
          <a:bodyPr wrap="square" rtlCol="0">
            <a:noAutofit/>
          </a:bodyPr>
          <a:lstStyle/>
          <a:p>
            <a:pPr algn="just">
              <a:lnSpc>
                <a:spcPct val="200000"/>
              </a:lnSpc>
            </a:pPr>
            <a:r>
              <a:rPr lang="en-US" altLang="zh-CN" sz="2000" b="1" dirty="0">
                <a:latin typeface="Times New Roman" panose="02020603050405020304" pitchFamily="18" charset="0"/>
                <a:cs typeface="Times New Roman" panose="02020603050405020304" pitchFamily="18" charset="0"/>
              </a:rPr>
              <a:t>The limited observational data from each agent's perspective makes it difficult to accurately construct and separate semantic roles and tasks, as there is often an overlap in action space representation and a lack of clear role boundaries.</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37553-B3F0-95C4-E7A9-6E573EA338D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EFD8877-B7C4-FADA-53D5-3D197BA3AE2E}"/>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5B4F5B5-8D4A-9E45-FD55-2F88416FCF2F}"/>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476C64B0-AEBC-470D-A397-29A6B1B0C7B2}"/>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A2B3B188-3675-D71D-2B43-3CC54E6EE17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B9280D09-0F30-5784-2196-95F19121BD8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3241719D-4DA8-A268-D199-56C98D62BE4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28</a:t>
            </a:fld>
            <a:endParaRPr lang="zh-HK" altLang="en-US" sz="1600" dirty="0">
              <a:solidFill>
                <a:schemeClr val="bg1"/>
              </a:solidFill>
            </a:endParaRPr>
          </a:p>
        </p:txBody>
      </p:sp>
      <p:sp>
        <p:nvSpPr>
          <p:cNvPr id="3" name="文本框 2">
            <a:extLst>
              <a:ext uri="{FF2B5EF4-FFF2-40B4-BE49-F238E27FC236}">
                <a16:creationId xmlns:a16="http://schemas.microsoft.com/office/drawing/2014/main" id="{918B4AEA-5839-508E-60E6-8D3ED7A1A48C}"/>
              </a:ext>
            </a:extLst>
          </p:cNvPr>
          <p:cNvSpPr txBox="1"/>
          <p:nvPr/>
        </p:nvSpPr>
        <p:spPr>
          <a:xfrm>
            <a:off x="480000" y="8006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Encoding Tree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3">
            <a:extLst>
              <a:ext uri="{FF2B5EF4-FFF2-40B4-BE49-F238E27FC236}">
                <a16:creationId xmlns:a16="http://schemas.microsoft.com/office/drawing/2014/main" id="{FC2C58E2-71A0-EBA6-641C-1A87740B3027}"/>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8292467C-CF31-A11A-9432-8536AA2A054B}"/>
              </a:ext>
            </a:extLst>
          </p:cNvPr>
          <p:cNvPicPr>
            <a:picLocks noChangeAspect="1"/>
          </p:cNvPicPr>
          <p:nvPr/>
        </p:nvPicPr>
        <p:blipFill>
          <a:blip r:embed="rId3"/>
          <a:stretch>
            <a:fillRect/>
          </a:stretch>
        </p:blipFill>
        <p:spPr>
          <a:xfrm>
            <a:off x="7392000" y="1826232"/>
            <a:ext cx="4176000" cy="3965320"/>
          </a:xfrm>
          <a:prstGeom prst="rect">
            <a:avLst/>
          </a:prstGeom>
        </p:spPr>
      </p:pic>
      <p:sp>
        <p:nvSpPr>
          <p:cNvPr id="9" name="文本框 8">
            <a:extLst>
              <a:ext uri="{FF2B5EF4-FFF2-40B4-BE49-F238E27FC236}">
                <a16:creationId xmlns:a16="http://schemas.microsoft.com/office/drawing/2014/main" id="{AC15289D-FB65-BAC8-1714-8C00B4297753}"/>
              </a:ext>
            </a:extLst>
          </p:cNvPr>
          <p:cNvSpPr txBox="1"/>
          <p:nvPr/>
        </p:nvSpPr>
        <p:spPr>
          <a:xfrm>
            <a:off x="480000" y="1627362"/>
            <a:ext cx="6124174" cy="1631216"/>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An Encoding Tree is a hierarchical data structure used in SR-MARL to represent the action space in a multi-agent system. It organizes actions in a multi-level hierarchy, grouping related actions under higher-level nodes to enable role discovery and task decomposition.</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CABB861-9061-5DEF-5543-856F1A1CB6EE}"/>
              </a:ext>
            </a:extLst>
          </p:cNvPr>
          <p:cNvSpPr txBox="1"/>
          <p:nvPr/>
        </p:nvSpPr>
        <p:spPr>
          <a:xfrm>
            <a:off x="2136000" y="3310935"/>
            <a:ext cx="2376000" cy="400110"/>
          </a:xfrm>
          <a:prstGeom prst="rect">
            <a:avLst/>
          </a:prstGeom>
          <a:no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Action Embedding</a:t>
            </a:r>
            <a:endParaRPr lang="zh-CN" altLang="en-US" sz="2000" b="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8609CDE-33DC-C239-71AF-385ABF2C623A}"/>
              </a:ext>
            </a:extLst>
          </p:cNvPr>
          <p:cNvSpPr txBox="1"/>
          <p:nvPr/>
        </p:nvSpPr>
        <p:spPr>
          <a:xfrm>
            <a:off x="2023369" y="4252896"/>
            <a:ext cx="2592000" cy="400110"/>
          </a:xfrm>
          <a:prstGeom prst="rect">
            <a:avLst/>
          </a:prstGeom>
          <a:no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Sparse Action Graph</a:t>
            </a:r>
            <a:endParaRPr lang="zh-CN" altLang="en-US" sz="20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55F0F737-2113-87E4-6E80-40BB50547F09}"/>
              </a:ext>
            </a:extLst>
          </p:cNvPr>
          <p:cNvSpPr txBox="1"/>
          <p:nvPr/>
        </p:nvSpPr>
        <p:spPr>
          <a:xfrm>
            <a:off x="1924334" y="5106030"/>
            <a:ext cx="2916000" cy="400110"/>
          </a:xfrm>
          <a:prstGeom prst="rect">
            <a:avLst/>
          </a:prstGeom>
          <a:no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Initial Encoding Tree</a:t>
            </a:r>
            <a:endParaRPr lang="zh-CN" altLang="en-US" sz="2000" b="1"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FE509218-8341-BED4-9D3E-483D2E9E6FCF}"/>
              </a:ext>
            </a:extLst>
          </p:cNvPr>
          <p:cNvSpPr txBox="1"/>
          <p:nvPr/>
        </p:nvSpPr>
        <p:spPr>
          <a:xfrm>
            <a:off x="2131369" y="5959164"/>
            <a:ext cx="2376000" cy="400110"/>
          </a:xfrm>
          <a:prstGeom prst="rect">
            <a:avLst/>
          </a:prstGeom>
          <a:no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Optimization</a:t>
            </a:r>
            <a:endParaRPr lang="zh-CN" altLang="en-US" sz="2000" b="1" dirty="0">
              <a:latin typeface="Times New Roman" panose="02020603050405020304" pitchFamily="18" charset="0"/>
              <a:cs typeface="Times New Roman" panose="02020603050405020304" pitchFamily="18" charset="0"/>
            </a:endParaRPr>
          </a:p>
        </p:txBody>
      </p:sp>
      <p:sp>
        <p:nvSpPr>
          <p:cNvPr id="24" name="箭头: 下 23">
            <a:extLst>
              <a:ext uri="{FF2B5EF4-FFF2-40B4-BE49-F238E27FC236}">
                <a16:creationId xmlns:a16="http://schemas.microsoft.com/office/drawing/2014/main" id="{5A8804C8-64D7-EAE4-97A4-909BA0B84149}"/>
              </a:ext>
            </a:extLst>
          </p:cNvPr>
          <p:cNvSpPr/>
          <p:nvPr/>
        </p:nvSpPr>
        <p:spPr>
          <a:xfrm>
            <a:off x="3123536" y="3719043"/>
            <a:ext cx="391666" cy="4809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8656E6DE-1792-7014-50E3-5C6ABAA29AE4}"/>
              </a:ext>
            </a:extLst>
          </p:cNvPr>
          <p:cNvSpPr/>
          <p:nvPr/>
        </p:nvSpPr>
        <p:spPr>
          <a:xfrm>
            <a:off x="3123536" y="4695596"/>
            <a:ext cx="391666" cy="4809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156A6571-38CD-779E-DBD5-87A2F324868B}"/>
              </a:ext>
            </a:extLst>
          </p:cNvPr>
          <p:cNvSpPr/>
          <p:nvPr/>
        </p:nvSpPr>
        <p:spPr>
          <a:xfrm>
            <a:off x="3123536" y="5536303"/>
            <a:ext cx="391666" cy="4809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455995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8C6DC-7496-3824-B1B1-046EADD3665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176A63D-6903-BC5D-7285-963DDC825D6F}"/>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511F5D8-DEAC-82FD-6E0A-B20FB27CD1FF}"/>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BA53F538-76C7-C89A-16FA-0BA6AAE860C4}"/>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F62BE3BB-6B4C-2649-A694-09499353C20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764ACE1-0D05-6E35-8AEF-10E43EA69E0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B33146CE-896B-3979-5EDC-64E7022BC72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29</a:t>
            </a:fld>
            <a:endParaRPr lang="zh-HK" altLang="en-US" sz="1600" dirty="0">
              <a:solidFill>
                <a:schemeClr val="bg1"/>
              </a:solidFill>
            </a:endParaRPr>
          </a:p>
        </p:txBody>
      </p:sp>
      <p:sp>
        <p:nvSpPr>
          <p:cNvPr id="3" name="文本框 2">
            <a:extLst>
              <a:ext uri="{FF2B5EF4-FFF2-40B4-BE49-F238E27FC236}">
                <a16:creationId xmlns:a16="http://schemas.microsoft.com/office/drawing/2014/main" id="{5812A349-BBF6-51D9-D67B-52EED3F8927F}"/>
              </a:ext>
            </a:extLst>
          </p:cNvPr>
          <p:cNvSpPr txBox="1"/>
          <p:nvPr/>
        </p:nvSpPr>
        <p:spPr>
          <a:xfrm>
            <a:off x="480000" y="8006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Structural Entropy</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3">
            <a:extLst>
              <a:ext uri="{FF2B5EF4-FFF2-40B4-BE49-F238E27FC236}">
                <a16:creationId xmlns:a16="http://schemas.microsoft.com/office/drawing/2014/main" id="{E2FCD1AA-302A-A58F-77AB-B0EA95726149}"/>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4E64C29F-F836-0093-07EB-2FE740091CF5}"/>
              </a:ext>
            </a:extLst>
          </p:cNvPr>
          <p:cNvSpPr txBox="1"/>
          <p:nvPr/>
        </p:nvSpPr>
        <p:spPr>
          <a:xfrm>
            <a:off x="678663" y="1417890"/>
            <a:ext cx="4224333" cy="400110"/>
          </a:xfrm>
          <a:prstGeom prst="rect">
            <a:avLst/>
          </a:prstGeom>
          <a:no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One-dimensional Structural Entropy</a:t>
            </a:r>
            <a:endParaRPr lang="zh-CN" altLang="en-US" sz="20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15E848E-061E-7B14-B684-591B8116AFA4}"/>
              </a:ext>
            </a:extLst>
          </p:cNvPr>
          <p:cNvSpPr txBox="1"/>
          <p:nvPr/>
        </p:nvSpPr>
        <p:spPr>
          <a:xfrm>
            <a:off x="7433004" y="1405510"/>
            <a:ext cx="4080333" cy="400110"/>
          </a:xfrm>
          <a:prstGeom prst="rect">
            <a:avLst/>
          </a:prstGeom>
          <a:no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K-dimensional Structural Entropy</a:t>
            </a:r>
            <a:endParaRPr lang="zh-CN" altLang="en-US" sz="2000" b="1"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6A1676D8-F003-DCF4-1029-70637C0E75B0}"/>
              </a:ext>
            </a:extLst>
          </p:cNvPr>
          <p:cNvPicPr>
            <a:picLocks noChangeAspect="1"/>
          </p:cNvPicPr>
          <p:nvPr/>
        </p:nvPicPr>
        <p:blipFill>
          <a:blip r:embed="rId3"/>
          <a:stretch>
            <a:fillRect/>
          </a:stretch>
        </p:blipFill>
        <p:spPr>
          <a:xfrm>
            <a:off x="552000" y="3930950"/>
            <a:ext cx="4651841" cy="660617"/>
          </a:xfrm>
          <a:prstGeom prst="rect">
            <a:avLst/>
          </a:prstGeom>
        </p:spPr>
      </p:pic>
      <p:pic>
        <p:nvPicPr>
          <p:cNvPr id="21" name="图片 20">
            <a:extLst>
              <a:ext uri="{FF2B5EF4-FFF2-40B4-BE49-F238E27FC236}">
                <a16:creationId xmlns:a16="http://schemas.microsoft.com/office/drawing/2014/main" id="{FF50324B-CB7E-8902-137C-46BA8460BC9C}"/>
              </a:ext>
            </a:extLst>
          </p:cNvPr>
          <p:cNvPicPr>
            <a:picLocks noChangeAspect="1"/>
          </p:cNvPicPr>
          <p:nvPr/>
        </p:nvPicPr>
        <p:blipFill>
          <a:blip r:embed="rId4"/>
          <a:stretch>
            <a:fillRect/>
          </a:stretch>
        </p:blipFill>
        <p:spPr>
          <a:xfrm>
            <a:off x="7746957" y="3468444"/>
            <a:ext cx="3914300" cy="1235599"/>
          </a:xfrm>
          <a:prstGeom prst="rect">
            <a:avLst/>
          </a:prstGeom>
        </p:spPr>
      </p:pic>
      <p:sp>
        <p:nvSpPr>
          <p:cNvPr id="27" name="文本框 26">
            <a:extLst>
              <a:ext uri="{FF2B5EF4-FFF2-40B4-BE49-F238E27FC236}">
                <a16:creationId xmlns:a16="http://schemas.microsoft.com/office/drawing/2014/main" id="{FF6D2CB8-CBF3-B380-E197-C906E762AB8C}"/>
              </a:ext>
            </a:extLst>
          </p:cNvPr>
          <p:cNvSpPr txBox="1"/>
          <p:nvPr/>
        </p:nvSpPr>
        <p:spPr>
          <a:xfrm>
            <a:off x="416325" y="2035548"/>
            <a:ext cx="5088333" cy="1631216"/>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One-dimensional structural entropy is used to sparsify the initial action graph by measuring node connection compactness, identifying representative edges to create a sparse graph that simplifies encoding tree construction.</a:t>
            </a:r>
            <a:endParaRPr lang="zh-CN" altLang="en-US" sz="20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795BED16-0E39-C371-BFC1-FD4E84F4BB2A}"/>
              </a:ext>
            </a:extLst>
          </p:cNvPr>
          <p:cNvSpPr txBox="1"/>
          <p:nvPr/>
        </p:nvSpPr>
        <p:spPr>
          <a:xfrm>
            <a:off x="6863333" y="1827951"/>
            <a:ext cx="5024658" cy="1631216"/>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K-dimensional structural entropy optimizes the hierarchical structure of the initial encoding tree. By minimizing entropy across levels, it groups similar actions, creating a multi-level tree to enable role discovery and assignment.</a:t>
            </a:r>
            <a:endParaRPr lang="zh-CN" altLang="en-US" sz="2000" dirty="0">
              <a:latin typeface="Times New Roman" panose="02020603050405020304" pitchFamily="18" charset="0"/>
              <a:cs typeface="Times New Roman" panose="02020603050405020304" pitchFamily="18" charset="0"/>
            </a:endParaRPr>
          </a:p>
        </p:txBody>
      </p:sp>
      <p:pic>
        <p:nvPicPr>
          <p:cNvPr id="31" name="图片 30">
            <a:extLst>
              <a:ext uri="{FF2B5EF4-FFF2-40B4-BE49-F238E27FC236}">
                <a16:creationId xmlns:a16="http://schemas.microsoft.com/office/drawing/2014/main" id="{D1E0780F-D1D7-DD4E-2C20-33968CBE63CA}"/>
              </a:ext>
            </a:extLst>
          </p:cNvPr>
          <p:cNvPicPr>
            <a:picLocks noChangeAspect="1"/>
          </p:cNvPicPr>
          <p:nvPr/>
        </p:nvPicPr>
        <p:blipFill>
          <a:blip r:embed="rId5"/>
          <a:stretch>
            <a:fillRect/>
          </a:stretch>
        </p:blipFill>
        <p:spPr>
          <a:xfrm>
            <a:off x="1416000" y="4589434"/>
            <a:ext cx="3360711" cy="1649873"/>
          </a:xfrm>
          <a:prstGeom prst="rect">
            <a:avLst/>
          </a:prstGeom>
        </p:spPr>
      </p:pic>
      <p:pic>
        <p:nvPicPr>
          <p:cNvPr id="33" name="图片 32">
            <a:extLst>
              <a:ext uri="{FF2B5EF4-FFF2-40B4-BE49-F238E27FC236}">
                <a16:creationId xmlns:a16="http://schemas.microsoft.com/office/drawing/2014/main" id="{241CBF56-7267-5397-0BCF-3210F2DC2EB6}"/>
              </a:ext>
            </a:extLst>
          </p:cNvPr>
          <p:cNvPicPr>
            <a:picLocks noChangeAspect="1"/>
          </p:cNvPicPr>
          <p:nvPr/>
        </p:nvPicPr>
        <p:blipFill>
          <a:blip r:embed="rId6"/>
          <a:srcRect t="19633"/>
          <a:stretch/>
        </p:blipFill>
        <p:spPr>
          <a:xfrm>
            <a:off x="7746957" y="4821491"/>
            <a:ext cx="3524555" cy="1757731"/>
          </a:xfrm>
          <a:prstGeom prst="rect">
            <a:avLst/>
          </a:prstGeom>
        </p:spPr>
      </p:pic>
    </p:spTree>
    <p:extLst>
      <p:ext uri="{BB962C8B-B14F-4D97-AF65-F5344CB8AC3E}">
        <p14:creationId xmlns:p14="http://schemas.microsoft.com/office/powerpoint/2010/main" val="340219352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24000" y="1960245"/>
            <a:ext cx="12743068" cy="2045019"/>
            <a:chOff x="1522094" y="1960245"/>
            <a:chExt cx="9523873"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522094" y="1999496"/>
              <a:ext cx="914781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PMIC: Improving Multi-Agent Reinforcement Learning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with Progressive Mutual Information Collaboration</a:t>
              </a:r>
            </a:p>
          </p:txBody>
        </p:sp>
        <p:sp>
          <p:nvSpPr>
            <p:cNvPr id="3" name="文本框 2"/>
            <p:cNvSpPr txBox="1"/>
            <p:nvPr/>
          </p:nvSpPr>
          <p:spPr>
            <a:xfrm>
              <a:off x="1683527" y="3414200"/>
              <a:ext cx="9362440" cy="584775"/>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Pengyi</a:t>
              </a:r>
              <a:r>
                <a:rPr lang="en-US" altLang="zh-CN" sz="1600" dirty="0">
                  <a:solidFill>
                    <a:schemeClr val="bg1"/>
                  </a:solidFill>
                  <a:latin typeface="Arial" panose="020B0604020202020204" pitchFamily="34" charset="0"/>
                  <a:cs typeface="Arial" panose="020B0604020202020204" pitchFamily="34" charset="0"/>
                </a:rPr>
                <a:t> Li, </a:t>
              </a:r>
              <a:r>
                <a:rPr lang="en-US" altLang="zh-CN" sz="1600" dirty="0" err="1">
                  <a:solidFill>
                    <a:schemeClr val="bg1"/>
                  </a:solidFill>
                  <a:latin typeface="Arial" panose="020B0604020202020204" pitchFamily="34" charset="0"/>
                  <a:cs typeface="Arial" panose="020B0604020202020204" pitchFamily="34" charset="0"/>
                </a:rPr>
                <a:t>Hongyao</a:t>
              </a:r>
              <a:r>
                <a:rPr lang="en-US" altLang="zh-CN" sz="1600" dirty="0">
                  <a:solidFill>
                    <a:schemeClr val="bg1"/>
                  </a:solidFill>
                  <a:latin typeface="Arial" panose="020B0604020202020204" pitchFamily="34" charset="0"/>
                  <a:cs typeface="Arial" panose="020B0604020202020204" pitchFamily="34" charset="0"/>
                </a:rPr>
                <a:t> Tang, </a:t>
              </a:r>
              <a:r>
                <a:rPr lang="en-US" altLang="zh-CN" sz="1600" dirty="0" err="1">
                  <a:solidFill>
                    <a:schemeClr val="bg1"/>
                  </a:solidFill>
                  <a:latin typeface="Arial" panose="020B0604020202020204" pitchFamily="34" charset="0"/>
                  <a:cs typeface="Arial" panose="020B0604020202020204" pitchFamily="34" charset="0"/>
                </a:rPr>
                <a:t>Tianpei</a:t>
              </a:r>
              <a:r>
                <a:rPr lang="en-US" altLang="zh-CN" sz="1600" dirty="0">
                  <a:solidFill>
                    <a:schemeClr val="bg1"/>
                  </a:solidFill>
                  <a:latin typeface="Arial" panose="020B0604020202020204" pitchFamily="34" charset="0"/>
                  <a:cs typeface="Arial" panose="020B0604020202020204" pitchFamily="34" charset="0"/>
                </a:rPr>
                <a:t> Yang, </a:t>
              </a:r>
              <a:r>
                <a:rPr lang="en-US" altLang="zh-CN" sz="1600" dirty="0" err="1">
                  <a:solidFill>
                    <a:schemeClr val="bg1"/>
                  </a:solidFill>
                  <a:latin typeface="Arial" panose="020B0604020202020204" pitchFamily="34" charset="0"/>
                  <a:cs typeface="Arial" panose="020B0604020202020204" pitchFamily="34" charset="0"/>
                </a:rPr>
                <a:t>Xiaotian</a:t>
              </a:r>
              <a:r>
                <a:rPr lang="en-US" altLang="zh-CN" sz="1600" dirty="0">
                  <a:solidFill>
                    <a:schemeClr val="bg1"/>
                  </a:solidFill>
                  <a:latin typeface="Arial" panose="020B0604020202020204" pitchFamily="34" charset="0"/>
                  <a:cs typeface="Arial" panose="020B0604020202020204" pitchFamily="34" charset="0"/>
                </a:rPr>
                <a:t> Hao, Tong Sang, Yan Zheng,</a:t>
              </a:r>
            </a:p>
            <a:p>
              <a:r>
                <a:rPr lang="en-US" altLang="zh-CN" sz="1600" dirty="0" err="1">
                  <a:solidFill>
                    <a:schemeClr val="bg1"/>
                  </a:solidFill>
                  <a:latin typeface="Arial" panose="020B0604020202020204" pitchFamily="34" charset="0"/>
                  <a:cs typeface="Arial" panose="020B0604020202020204" pitchFamily="34" charset="0"/>
                </a:rPr>
                <a:t>Jianye</a:t>
              </a:r>
              <a:r>
                <a:rPr lang="en-US" altLang="zh-CN" sz="1600" dirty="0">
                  <a:solidFill>
                    <a:schemeClr val="bg1"/>
                  </a:solidFill>
                  <a:latin typeface="Arial" panose="020B0604020202020204" pitchFamily="34" charset="0"/>
                  <a:cs typeface="Arial" panose="020B0604020202020204" pitchFamily="34" charset="0"/>
                </a:rPr>
                <a:t> Hao, Matthew </a:t>
              </a:r>
              <a:r>
                <a:rPr lang="en-US" altLang="zh-CN" sz="1600" dirty="0" err="1">
                  <a:solidFill>
                    <a:schemeClr val="bg1"/>
                  </a:solidFill>
                  <a:latin typeface="Arial" panose="020B0604020202020204" pitchFamily="34" charset="0"/>
                  <a:cs typeface="Arial" panose="020B0604020202020204" pitchFamily="34" charset="0"/>
                </a:rPr>
                <a:t>E.Taylor</a:t>
              </a:r>
              <a:r>
                <a:rPr lang="en-US" altLang="zh-CN"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Wenyuan</a:t>
              </a:r>
              <a:r>
                <a:rPr lang="en-US" altLang="zh-CN" sz="1600" dirty="0">
                  <a:solidFill>
                    <a:schemeClr val="bg1"/>
                  </a:solidFill>
                  <a:latin typeface="Arial" panose="020B0604020202020204" pitchFamily="34" charset="0"/>
                  <a:cs typeface="Arial" panose="020B0604020202020204" pitchFamily="34" charset="0"/>
                </a:rPr>
                <a:t> Tao, Zhen Wang</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5" name="文本框 4"/>
          <p:cNvSpPr txBox="1"/>
          <p:nvPr/>
        </p:nvSpPr>
        <p:spPr>
          <a:xfrm>
            <a:off x="387776" y="4549747"/>
            <a:ext cx="1046022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Journal/Conference:</a:t>
            </a:r>
            <a:r>
              <a:rPr lang="en-US" altLang="zh-CN" dirty="0">
                <a:latin typeface="Arial" panose="020B0604020202020204" pitchFamily="34" charset="0"/>
                <a:cs typeface="Arial" panose="020B0604020202020204" pitchFamily="34" charset="0"/>
              </a:rPr>
              <a:t> The 39th International Conference on Machine Learning (ICML-2022)</a:t>
            </a: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a:t>
            </a:fld>
            <a:endParaRPr lang="zh-HK" altLang="en-US" sz="1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30</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76B4D-3708-8D36-2977-66BB6A754B1F}"/>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D4800ABD-8246-35F4-2A40-4812443EF1D1}"/>
              </a:ext>
            </a:extLst>
          </p:cNvPr>
          <p:cNvSpPr txBox="1"/>
          <p:nvPr/>
        </p:nvSpPr>
        <p:spPr>
          <a:xfrm>
            <a:off x="574861" y="738126"/>
            <a:ext cx="6817139"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Structural Information-based Role Discovery (SIRD)</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64B59FB0-15D4-F86E-18BB-457320796EB4}"/>
              </a:ext>
            </a:extLst>
          </p:cNvPr>
          <p:cNvCxnSpPr/>
          <p:nvPr/>
        </p:nvCxnSpPr>
        <p:spPr>
          <a:xfrm flipV="1">
            <a:off x="574862" y="1155032"/>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0E164BE2-E98F-39C0-101E-C357C8FC5CD0}"/>
              </a:ext>
            </a:extLst>
          </p:cNvPr>
          <p:cNvGrpSpPr/>
          <p:nvPr/>
        </p:nvGrpSpPr>
        <p:grpSpPr>
          <a:xfrm>
            <a:off x="-1" y="6580200"/>
            <a:ext cx="12192001" cy="304800"/>
            <a:chOff x="0" y="6569404"/>
            <a:chExt cx="9144000" cy="288000"/>
          </a:xfrm>
        </p:grpSpPr>
        <p:sp>
          <p:nvSpPr>
            <p:cNvPr id="5" name="矩形 4">
              <a:extLst>
                <a:ext uri="{FF2B5EF4-FFF2-40B4-BE49-F238E27FC236}">
                  <a16:creationId xmlns:a16="http://schemas.microsoft.com/office/drawing/2014/main" id="{8E4C139C-4AB2-2FFC-1791-7E52D7552BD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5D31837-B6ED-615E-3244-66D13A20208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8204B8D3-6813-90B9-F083-4E37F1EB6421}"/>
              </a:ext>
            </a:extLst>
          </p:cNvPr>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31</a:t>
            </a:fld>
            <a:endParaRPr lang="zh-HK" altLang="en-US" sz="1600" dirty="0">
              <a:solidFill>
                <a:schemeClr val="bg1"/>
              </a:solidFill>
            </a:endParaRPr>
          </a:p>
        </p:txBody>
      </p:sp>
      <p:sp>
        <p:nvSpPr>
          <p:cNvPr id="27" name="矩形 26">
            <a:extLst>
              <a:ext uri="{FF2B5EF4-FFF2-40B4-BE49-F238E27FC236}">
                <a16:creationId xmlns:a16="http://schemas.microsoft.com/office/drawing/2014/main" id="{2DC9D629-CAE8-73E7-53D0-49A56B5F91ED}"/>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EB54C7D4-8F02-D0B0-A74B-29BCC48F43DF}"/>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8" name="图片 7">
            <a:extLst>
              <a:ext uri="{FF2B5EF4-FFF2-40B4-BE49-F238E27FC236}">
                <a16:creationId xmlns:a16="http://schemas.microsoft.com/office/drawing/2014/main" id="{26F8AE8B-332E-01EB-7758-9DD0DB2284D4}"/>
              </a:ext>
            </a:extLst>
          </p:cNvPr>
          <p:cNvPicPr>
            <a:picLocks noChangeAspect="1"/>
          </p:cNvPicPr>
          <p:nvPr/>
        </p:nvPicPr>
        <p:blipFill>
          <a:blip r:embed="rId3"/>
          <a:stretch>
            <a:fillRect/>
          </a:stretch>
        </p:blipFill>
        <p:spPr>
          <a:xfrm>
            <a:off x="5712544" y="1446584"/>
            <a:ext cx="6446622" cy="4772601"/>
          </a:xfrm>
          <a:prstGeom prst="rect">
            <a:avLst/>
          </a:prstGeom>
        </p:spPr>
      </p:pic>
      <p:sp>
        <p:nvSpPr>
          <p:cNvPr id="10" name="文本框 9">
            <a:extLst>
              <a:ext uri="{FF2B5EF4-FFF2-40B4-BE49-F238E27FC236}">
                <a16:creationId xmlns:a16="http://schemas.microsoft.com/office/drawing/2014/main" id="{83B366BE-5AFC-3F0F-4C73-3A0D6B52CE77}"/>
              </a:ext>
            </a:extLst>
          </p:cNvPr>
          <p:cNvSpPr txBox="1"/>
          <p:nvPr/>
        </p:nvSpPr>
        <p:spPr>
          <a:xfrm>
            <a:off x="68491" y="1446219"/>
            <a:ext cx="5811509" cy="4955203"/>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Structurization:</a:t>
            </a:r>
          </a:p>
          <a:p>
            <a:pPr algn="just"/>
            <a:r>
              <a:rPr lang="en-US" altLang="zh-CN" sz="2000" dirty="0">
                <a:latin typeface="Times New Roman" panose="02020603050405020304" pitchFamily="18" charset="0"/>
                <a:cs typeface="Times New Roman" panose="02020603050405020304" pitchFamily="18" charset="0"/>
              </a:rPr>
              <a:t>The framework maps actions to an embedding space and constructs an action graph based on functional similarities.</a:t>
            </a:r>
          </a:p>
          <a:p>
            <a:pPr algn="just"/>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Sparsification:</a:t>
            </a:r>
          </a:p>
          <a:p>
            <a:pPr algn="just"/>
            <a:r>
              <a:rPr lang="en-US" altLang="zh-CN" sz="2000" dirty="0">
                <a:latin typeface="Times New Roman" panose="02020603050405020304" pitchFamily="18" charset="0"/>
                <a:cs typeface="Times New Roman" panose="02020603050405020304" pitchFamily="18" charset="0"/>
              </a:rPr>
              <a:t>The framework minimizes one-dimensional structural entropy to create a sparse action graph, simplifying the initial encoding tree.</a:t>
            </a:r>
          </a:p>
          <a:p>
            <a:pPr algn="just"/>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Optimization:</a:t>
            </a:r>
          </a:p>
          <a:p>
            <a:pPr algn="just"/>
            <a:r>
              <a:rPr lang="en-US" altLang="zh-CN" sz="2000" dirty="0">
                <a:latin typeface="Times New Roman" panose="02020603050405020304" pitchFamily="18" charset="0"/>
                <a:cs typeface="Times New Roman" panose="02020603050405020304" pitchFamily="18" charset="0"/>
              </a:rPr>
              <a:t>The framework uses K-dimensional structural entropy minimization to generate an optimized encoding tree and derive the final role set.</a:t>
            </a:r>
          </a:p>
          <a:p>
            <a:pPr marL="285750" indent="-285750">
              <a:buFont typeface="Arial" panose="020B0604020202020204" pitchFamily="34" charset="0"/>
              <a:buChar char="•"/>
            </a:pP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002652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7FF4D-31B5-2C4C-0632-DF935616B99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8B1BA3E2-5F60-8F3D-B47C-109C1A33F9E9}"/>
              </a:ext>
            </a:extLst>
          </p:cNvPr>
          <p:cNvSpPr txBox="1"/>
          <p:nvPr/>
        </p:nvSpPr>
        <p:spPr>
          <a:xfrm>
            <a:off x="574861" y="738126"/>
            <a:ext cx="6817139"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Structural Information-based Role Discovery (SIRD)</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0C08AD71-AA98-6AD4-F571-F6B34FC450B8}"/>
              </a:ext>
            </a:extLst>
          </p:cNvPr>
          <p:cNvCxnSpPr/>
          <p:nvPr/>
        </p:nvCxnSpPr>
        <p:spPr>
          <a:xfrm flipV="1">
            <a:off x="574862" y="1155032"/>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28AF4604-067E-C354-729B-65D0C4374748}"/>
              </a:ext>
            </a:extLst>
          </p:cNvPr>
          <p:cNvGrpSpPr/>
          <p:nvPr/>
        </p:nvGrpSpPr>
        <p:grpSpPr>
          <a:xfrm>
            <a:off x="-1" y="6580200"/>
            <a:ext cx="12192001" cy="304800"/>
            <a:chOff x="0" y="6569404"/>
            <a:chExt cx="9144000" cy="288000"/>
          </a:xfrm>
        </p:grpSpPr>
        <p:sp>
          <p:nvSpPr>
            <p:cNvPr id="5" name="矩形 4">
              <a:extLst>
                <a:ext uri="{FF2B5EF4-FFF2-40B4-BE49-F238E27FC236}">
                  <a16:creationId xmlns:a16="http://schemas.microsoft.com/office/drawing/2014/main" id="{3911A3E1-6294-A608-DF71-42158B39414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9CD892B7-BEBA-EFE9-21A7-06DA8EE201D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26451CBA-A639-A453-C401-17B5EED3A900}"/>
              </a:ext>
            </a:extLst>
          </p:cNvPr>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32</a:t>
            </a:fld>
            <a:endParaRPr lang="zh-HK" altLang="en-US" sz="1600" dirty="0">
              <a:solidFill>
                <a:schemeClr val="bg1"/>
              </a:solidFill>
            </a:endParaRPr>
          </a:p>
        </p:txBody>
      </p:sp>
      <p:sp>
        <p:nvSpPr>
          <p:cNvPr id="27" name="矩形 26">
            <a:extLst>
              <a:ext uri="{FF2B5EF4-FFF2-40B4-BE49-F238E27FC236}">
                <a16:creationId xmlns:a16="http://schemas.microsoft.com/office/drawing/2014/main" id="{D05C28D7-17B6-CBDC-5289-55C76EA93AFE}"/>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A20CB94E-357E-B58D-974B-421111539BF2}"/>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10" name="文本框 9">
            <a:extLst>
              <a:ext uri="{FF2B5EF4-FFF2-40B4-BE49-F238E27FC236}">
                <a16:creationId xmlns:a16="http://schemas.microsoft.com/office/drawing/2014/main" id="{1FB8175B-348A-5697-8A7D-1346987CA4E6}"/>
              </a:ext>
            </a:extLst>
          </p:cNvPr>
          <p:cNvSpPr txBox="1"/>
          <p:nvPr/>
        </p:nvSpPr>
        <p:spPr>
          <a:xfrm>
            <a:off x="984000" y="1607267"/>
            <a:ext cx="9987509" cy="489364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Action Embedding:</a:t>
            </a:r>
          </a:p>
          <a:p>
            <a:pPr algn="just"/>
            <a:r>
              <a:rPr lang="en-US" altLang="zh-CN" sz="2000" dirty="0">
                <a:latin typeface="Times New Roman" panose="02020603050405020304" pitchFamily="18" charset="0"/>
                <a:cs typeface="Times New Roman" panose="02020603050405020304" pitchFamily="18" charset="0"/>
              </a:rPr>
              <a:t> SIRD uses an encoder-decoder structure to map each action to a </a:t>
            </a:r>
            <a:r>
              <a:rPr lang="zh-CN" altLang="en-US" sz="2000" dirty="0">
                <a:latin typeface="Times New Roman" panose="02020603050405020304" pitchFamily="18" charset="0"/>
                <a:cs typeface="Times New Roman" panose="02020603050405020304" pitchFamily="18" charset="0"/>
              </a:rPr>
              <a:t>𝑑</a:t>
            </a:r>
            <a:r>
              <a:rPr lang="en-US" altLang="zh-CN" sz="2000" dirty="0">
                <a:latin typeface="Times New Roman" panose="02020603050405020304" pitchFamily="18" charset="0"/>
                <a:cs typeface="Times New Roman" panose="02020603050405020304" pitchFamily="18" charset="0"/>
              </a:rPr>
              <a:t>d-dimensional embedding, capturing its functional representation.</a:t>
            </a: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Action Correlation Calculation:</a:t>
            </a:r>
          </a:p>
          <a:p>
            <a:pPr algn="just"/>
            <a:r>
              <a:rPr lang="en-US" altLang="zh-CN" sz="2000" dirty="0">
                <a:latin typeface="Times New Roman" panose="02020603050405020304" pitchFamily="18" charset="0"/>
                <a:cs typeface="Times New Roman" panose="02020603050405020304" pitchFamily="18" charset="0"/>
              </a:rPr>
              <a:t>Pearson correlation is computed between action embeddings to quantify the functional relationship between each pair of actions.</a:t>
            </a: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Action Graph Constructing:</a:t>
            </a:r>
          </a:p>
          <a:p>
            <a:pPr algn="just"/>
            <a:r>
              <a:rPr lang="en-US" altLang="zh-CN" sz="2000" dirty="0">
                <a:latin typeface="Times New Roman" panose="02020603050405020304" pitchFamily="18" charset="0"/>
                <a:cs typeface="Times New Roman" panose="02020603050405020304" pitchFamily="18" charset="0"/>
              </a:rPr>
              <a:t>An undirected, weighted action graph is built where each action is a node, and edges represent correlations as weights.</a:t>
            </a:r>
            <a:endParaRPr lang="en-US" altLang="zh-CN" sz="24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C37661A-37DB-C289-FC8E-FF30C3841116}"/>
              </a:ext>
            </a:extLst>
          </p:cNvPr>
          <p:cNvPicPr>
            <a:picLocks noChangeAspect="1"/>
          </p:cNvPicPr>
          <p:nvPr/>
        </p:nvPicPr>
        <p:blipFill>
          <a:blip r:embed="rId3"/>
          <a:stretch>
            <a:fillRect/>
          </a:stretch>
        </p:blipFill>
        <p:spPr>
          <a:xfrm>
            <a:off x="2866509" y="4010303"/>
            <a:ext cx="6222489" cy="1240430"/>
          </a:xfrm>
          <a:prstGeom prst="rect">
            <a:avLst/>
          </a:prstGeom>
        </p:spPr>
      </p:pic>
      <p:sp>
        <p:nvSpPr>
          <p:cNvPr id="15" name="文本框 14">
            <a:extLst>
              <a:ext uri="{FF2B5EF4-FFF2-40B4-BE49-F238E27FC236}">
                <a16:creationId xmlns:a16="http://schemas.microsoft.com/office/drawing/2014/main" id="{994D3595-9812-5EBA-6A7A-55800D1D9C1F}"/>
              </a:ext>
            </a:extLst>
          </p:cNvPr>
          <p:cNvSpPr txBox="1"/>
          <p:nvPr/>
        </p:nvSpPr>
        <p:spPr>
          <a:xfrm>
            <a:off x="574861" y="1222610"/>
            <a:ext cx="617412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Structurization</a:t>
            </a:r>
            <a:endParaRPr lang="zh-CN" altLang="en-US" sz="2400" dirty="0"/>
          </a:p>
        </p:txBody>
      </p:sp>
    </p:spTree>
    <p:extLst>
      <p:ext uri="{BB962C8B-B14F-4D97-AF65-F5344CB8AC3E}">
        <p14:creationId xmlns:p14="http://schemas.microsoft.com/office/powerpoint/2010/main" val="28279055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C2D1-014D-F300-F996-2EE64B32D8EB}"/>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8B6CF9EC-6456-A895-1E17-7494B1B3D8BC}"/>
              </a:ext>
            </a:extLst>
          </p:cNvPr>
          <p:cNvSpPr txBox="1"/>
          <p:nvPr/>
        </p:nvSpPr>
        <p:spPr>
          <a:xfrm>
            <a:off x="574861" y="738126"/>
            <a:ext cx="6817139"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Structural Information-based Role Discovery (SIRD)</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242FDA37-A607-3053-515A-042428F3619A}"/>
              </a:ext>
            </a:extLst>
          </p:cNvPr>
          <p:cNvCxnSpPr/>
          <p:nvPr/>
        </p:nvCxnSpPr>
        <p:spPr>
          <a:xfrm flipV="1">
            <a:off x="574862" y="1155032"/>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393D1684-3692-339C-2FF8-183AAB5E46EA}"/>
              </a:ext>
            </a:extLst>
          </p:cNvPr>
          <p:cNvGrpSpPr/>
          <p:nvPr/>
        </p:nvGrpSpPr>
        <p:grpSpPr>
          <a:xfrm>
            <a:off x="-1" y="6580200"/>
            <a:ext cx="12192001" cy="304800"/>
            <a:chOff x="0" y="6569404"/>
            <a:chExt cx="9144000" cy="288000"/>
          </a:xfrm>
        </p:grpSpPr>
        <p:sp>
          <p:nvSpPr>
            <p:cNvPr id="5" name="矩形 4">
              <a:extLst>
                <a:ext uri="{FF2B5EF4-FFF2-40B4-BE49-F238E27FC236}">
                  <a16:creationId xmlns:a16="http://schemas.microsoft.com/office/drawing/2014/main" id="{BB4A0109-A57C-9E06-AFB9-5F759736190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679545C-087B-5E29-E40D-8C2E140B2AA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D2A3E572-ECE6-8098-8523-E3A306DF5263}"/>
              </a:ext>
            </a:extLst>
          </p:cNvPr>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33</a:t>
            </a:fld>
            <a:endParaRPr lang="zh-HK" altLang="en-US" sz="1600" dirty="0">
              <a:solidFill>
                <a:schemeClr val="bg1"/>
              </a:solidFill>
            </a:endParaRPr>
          </a:p>
        </p:txBody>
      </p:sp>
      <p:sp>
        <p:nvSpPr>
          <p:cNvPr id="27" name="矩形 26">
            <a:extLst>
              <a:ext uri="{FF2B5EF4-FFF2-40B4-BE49-F238E27FC236}">
                <a16:creationId xmlns:a16="http://schemas.microsoft.com/office/drawing/2014/main" id="{70A6059A-513B-D243-E475-607C01AAB1F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A22B0C7-F2B2-2595-5B7D-86013D1E533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15" name="文本框 14">
            <a:extLst>
              <a:ext uri="{FF2B5EF4-FFF2-40B4-BE49-F238E27FC236}">
                <a16:creationId xmlns:a16="http://schemas.microsoft.com/office/drawing/2014/main" id="{00C110A1-90A5-3C4A-B850-79B3D6CE6D66}"/>
              </a:ext>
            </a:extLst>
          </p:cNvPr>
          <p:cNvSpPr txBox="1"/>
          <p:nvPr/>
        </p:nvSpPr>
        <p:spPr>
          <a:xfrm>
            <a:off x="574861" y="1222610"/>
            <a:ext cx="617412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Sparsification</a:t>
            </a:r>
            <a:endParaRPr lang="zh-CN" altLang="en-US" sz="2400" dirty="0"/>
          </a:p>
        </p:txBody>
      </p:sp>
      <p:pic>
        <p:nvPicPr>
          <p:cNvPr id="7" name="图片 6">
            <a:extLst>
              <a:ext uri="{FF2B5EF4-FFF2-40B4-BE49-F238E27FC236}">
                <a16:creationId xmlns:a16="http://schemas.microsoft.com/office/drawing/2014/main" id="{30A6F95C-763B-53FC-1735-788B3276C986}"/>
              </a:ext>
            </a:extLst>
          </p:cNvPr>
          <p:cNvPicPr>
            <a:picLocks noChangeAspect="1"/>
          </p:cNvPicPr>
          <p:nvPr/>
        </p:nvPicPr>
        <p:blipFill>
          <a:blip r:embed="rId3"/>
          <a:stretch>
            <a:fillRect/>
          </a:stretch>
        </p:blipFill>
        <p:spPr>
          <a:xfrm>
            <a:off x="6384000" y="1378459"/>
            <a:ext cx="5288297" cy="5144397"/>
          </a:xfrm>
          <a:prstGeom prst="rect">
            <a:avLst/>
          </a:prstGeom>
        </p:spPr>
      </p:pic>
      <p:sp>
        <p:nvSpPr>
          <p:cNvPr id="14" name="文本框 13">
            <a:extLst>
              <a:ext uri="{FF2B5EF4-FFF2-40B4-BE49-F238E27FC236}">
                <a16:creationId xmlns:a16="http://schemas.microsoft.com/office/drawing/2014/main" id="{A4B873E9-DD53-8BB2-1432-8C19306DF3E1}"/>
              </a:ext>
            </a:extLst>
          </p:cNvPr>
          <p:cNvSpPr txBox="1"/>
          <p:nvPr/>
        </p:nvSpPr>
        <p:spPr>
          <a:xfrm>
            <a:off x="356886" y="1800138"/>
            <a:ext cx="5544000"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Weight Adjustment</a:t>
            </a:r>
          </a:p>
          <a:p>
            <a:pPr marL="285750" indent="-285750">
              <a:buFont typeface="Arial" panose="020B0604020202020204" pitchFamily="34" charset="0"/>
              <a:buChar char="•"/>
            </a:pPr>
            <a:endParaRPr lang="en-US" altLang="zh-CN"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Constructing Sparse Graph</a:t>
            </a:r>
          </a:p>
          <a:p>
            <a:pPr marL="285750" indent="-285750">
              <a:buFont typeface="Arial" panose="020B0604020202020204" pitchFamily="34" charset="0"/>
              <a:buChar char="•"/>
            </a:pPr>
            <a:endParaRPr lang="en-US" altLang="zh-CN"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Selecting the Optimal Sparse Graph</a:t>
            </a:r>
          </a:p>
          <a:p>
            <a:pPr marL="285750" indent="-285750">
              <a:buFont typeface="Arial" panose="020B0604020202020204" pitchFamily="34" charset="0"/>
              <a:buChar char="•"/>
            </a:pPr>
            <a:endParaRPr lang="en-US" altLang="zh-CN"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Generating the Initial Encoding Tree</a:t>
            </a:r>
          </a:p>
        </p:txBody>
      </p:sp>
      <p:pic>
        <p:nvPicPr>
          <p:cNvPr id="22" name="图片 21">
            <a:extLst>
              <a:ext uri="{FF2B5EF4-FFF2-40B4-BE49-F238E27FC236}">
                <a16:creationId xmlns:a16="http://schemas.microsoft.com/office/drawing/2014/main" id="{3D97A3FB-1F5E-64D5-222B-8DB3AA28F52F}"/>
              </a:ext>
            </a:extLst>
          </p:cNvPr>
          <p:cNvPicPr>
            <a:picLocks noChangeAspect="1"/>
          </p:cNvPicPr>
          <p:nvPr/>
        </p:nvPicPr>
        <p:blipFill>
          <a:blip r:embed="rId4"/>
          <a:stretch>
            <a:fillRect/>
          </a:stretch>
        </p:blipFill>
        <p:spPr>
          <a:xfrm>
            <a:off x="1488000" y="2346177"/>
            <a:ext cx="3694496" cy="823031"/>
          </a:xfrm>
          <a:prstGeom prst="rect">
            <a:avLst/>
          </a:prstGeom>
        </p:spPr>
      </p:pic>
    </p:spTree>
    <p:extLst>
      <p:ext uri="{BB962C8B-B14F-4D97-AF65-F5344CB8AC3E}">
        <p14:creationId xmlns:p14="http://schemas.microsoft.com/office/powerpoint/2010/main" val="235164767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03E20-392C-4396-04E9-4F386993445D}"/>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DC794627-10B6-E961-A5F6-A52382A7A78B}"/>
              </a:ext>
            </a:extLst>
          </p:cNvPr>
          <p:cNvSpPr txBox="1"/>
          <p:nvPr/>
        </p:nvSpPr>
        <p:spPr>
          <a:xfrm>
            <a:off x="574861" y="738126"/>
            <a:ext cx="6817139"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Structural Information-based Role Discovery (SIRD)</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CF025312-C04C-454E-6616-4137F96F0097}"/>
              </a:ext>
            </a:extLst>
          </p:cNvPr>
          <p:cNvCxnSpPr/>
          <p:nvPr/>
        </p:nvCxnSpPr>
        <p:spPr>
          <a:xfrm flipV="1">
            <a:off x="574862" y="1155032"/>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BC5A6C64-898F-3212-1013-71CB3E0C6AB9}"/>
              </a:ext>
            </a:extLst>
          </p:cNvPr>
          <p:cNvGrpSpPr/>
          <p:nvPr/>
        </p:nvGrpSpPr>
        <p:grpSpPr>
          <a:xfrm>
            <a:off x="-1" y="6580200"/>
            <a:ext cx="12192001" cy="304800"/>
            <a:chOff x="0" y="6569404"/>
            <a:chExt cx="9144000" cy="288000"/>
          </a:xfrm>
        </p:grpSpPr>
        <p:sp>
          <p:nvSpPr>
            <p:cNvPr id="5" name="矩形 4">
              <a:extLst>
                <a:ext uri="{FF2B5EF4-FFF2-40B4-BE49-F238E27FC236}">
                  <a16:creationId xmlns:a16="http://schemas.microsoft.com/office/drawing/2014/main" id="{D15EAC18-7D35-3857-AE20-A623C1FA366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57237916-FA82-9492-FABE-2352F96797E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64F43B27-3D95-5C48-D02A-BB1B71426339}"/>
              </a:ext>
            </a:extLst>
          </p:cNvPr>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34</a:t>
            </a:fld>
            <a:endParaRPr lang="zh-HK" altLang="en-US" sz="1600" dirty="0">
              <a:solidFill>
                <a:schemeClr val="bg1"/>
              </a:solidFill>
            </a:endParaRPr>
          </a:p>
        </p:txBody>
      </p:sp>
      <p:sp>
        <p:nvSpPr>
          <p:cNvPr id="27" name="矩形 26">
            <a:extLst>
              <a:ext uri="{FF2B5EF4-FFF2-40B4-BE49-F238E27FC236}">
                <a16:creationId xmlns:a16="http://schemas.microsoft.com/office/drawing/2014/main" id="{7C8A22EE-338B-0AD6-2072-C46609AEBC2C}"/>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39B961D-CB3D-7F51-E51F-13D6E85139E0}"/>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15" name="文本框 14">
            <a:extLst>
              <a:ext uri="{FF2B5EF4-FFF2-40B4-BE49-F238E27FC236}">
                <a16:creationId xmlns:a16="http://schemas.microsoft.com/office/drawing/2014/main" id="{7C7B0DE6-DC93-2083-CDE4-8C46322FE480}"/>
              </a:ext>
            </a:extLst>
          </p:cNvPr>
          <p:cNvSpPr txBox="1"/>
          <p:nvPr/>
        </p:nvSpPr>
        <p:spPr>
          <a:xfrm>
            <a:off x="574861" y="1222610"/>
            <a:ext cx="617412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Optimization</a:t>
            </a:r>
            <a:endParaRPr lang="zh-CN" altLang="en-US" sz="2400" dirty="0"/>
          </a:p>
        </p:txBody>
      </p:sp>
      <p:pic>
        <p:nvPicPr>
          <p:cNvPr id="3" name="图片 2">
            <a:extLst>
              <a:ext uri="{FF2B5EF4-FFF2-40B4-BE49-F238E27FC236}">
                <a16:creationId xmlns:a16="http://schemas.microsoft.com/office/drawing/2014/main" id="{6F1F1555-82B5-8BC7-B3FD-290A7493F011}"/>
              </a:ext>
            </a:extLst>
          </p:cNvPr>
          <p:cNvPicPr>
            <a:picLocks noChangeAspect="1"/>
          </p:cNvPicPr>
          <p:nvPr/>
        </p:nvPicPr>
        <p:blipFill>
          <a:blip r:embed="rId3"/>
          <a:stretch>
            <a:fillRect/>
          </a:stretch>
        </p:blipFill>
        <p:spPr>
          <a:xfrm>
            <a:off x="6814527" y="1248938"/>
            <a:ext cx="4835002" cy="5310683"/>
          </a:xfrm>
          <a:prstGeom prst="rect">
            <a:avLst/>
          </a:prstGeom>
        </p:spPr>
      </p:pic>
      <p:sp>
        <p:nvSpPr>
          <p:cNvPr id="8" name="文本框 7">
            <a:extLst>
              <a:ext uri="{FF2B5EF4-FFF2-40B4-BE49-F238E27FC236}">
                <a16:creationId xmlns:a16="http://schemas.microsoft.com/office/drawing/2014/main" id="{6C1E30DE-79D2-5741-F647-B91D490F6707}"/>
              </a:ext>
            </a:extLst>
          </p:cNvPr>
          <p:cNvSpPr txBox="1"/>
          <p:nvPr/>
        </p:nvSpPr>
        <p:spPr>
          <a:xfrm>
            <a:off x="319441" y="2026396"/>
            <a:ext cx="6243114" cy="347787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Calculate K-dimensional Structural Entropy</a:t>
            </a:r>
          </a:p>
          <a:p>
            <a:r>
              <a:rPr lang="en-US" altLang="zh-CN" sz="2000" dirty="0">
                <a:latin typeface="Times New Roman" panose="02020603050405020304" pitchFamily="18" charset="0"/>
                <a:cs typeface="Times New Roman" panose="02020603050405020304" pitchFamily="18" charset="0"/>
              </a:rPr>
              <a:t>Measure the structural uncertainty of nodes using K-dimensional structural entropy.</a:t>
            </a: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Minimize Structural Entropy to Optimize Tree</a:t>
            </a:r>
          </a:p>
          <a:p>
            <a:r>
              <a:rPr lang="en-US" altLang="zh-CN" sz="2000" dirty="0">
                <a:latin typeface="Times New Roman" panose="02020603050405020304" pitchFamily="18" charset="0"/>
                <a:cs typeface="Times New Roman" panose="02020603050405020304" pitchFamily="18" charset="0"/>
              </a:rPr>
              <a:t>Merge similar actions to create an optimized encoding tree.</a:t>
            </a: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Generate Role Set</a:t>
            </a:r>
          </a:p>
          <a:p>
            <a:r>
              <a:rPr lang="en-US" altLang="zh-CN" sz="2000" dirty="0">
                <a:latin typeface="Times New Roman" panose="02020603050405020304" pitchFamily="18" charset="0"/>
                <a:cs typeface="Times New Roman" panose="02020603050405020304" pitchFamily="18" charset="0"/>
              </a:rPr>
              <a:t>Abstract the hierarchy to form a multi-level role set for role assignment.</a:t>
            </a:r>
          </a:p>
        </p:txBody>
      </p:sp>
    </p:spTree>
    <p:extLst>
      <p:ext uri="{BB962C8B-B14F-4D97-AF65-F5344CB8AC3E}">
        <p14:creationId xmlns:p14="http://schemas.microsoft.com/office/powerpoint/2010/main" val="41006439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8F0E2-7AFA-B23A-C977-36378344631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30CE341B-13AB-1820-17B0-2A2AD96C92A8}"/>
              </a:ext>
            </a:extLst>
          </p:cNvPr>
          <p:cNvSpPr txBox="1"/>
          <p:nvPr/>
        </p:nvSpPr>
        <p:spPr>
          <a:xfrm>
            <a:off x="574861" y="738126"/>
            <a:ext cx="6817139"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Structural Information-based Role Discovery (SIRD)</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9BF7CE9B-1D8E-2CE3-7E5E-328BD23932B6}"/>
              </a:ext>
            </a:extLst>
          </p:cNvPr>
          <p:cNvCxnSpPr/>
          <p:nvPr/>
        </p:nvCxnSpPr>
        <p:spPr>
          <a:xfrm flipV="1">
            <a:off x="574862" y="1155032"/>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9F5589AF-1333-BE76-E2D4-E01455955D33}"/>
              </a:ext>
            </a:extLst>
          </p:cNvPr>
          <p:cNvGrpSpPr/>
          <p:nvPr/>
        </p:nvGrpSpPr>
        <p:grpSpPr>
          <a:xfrm>
            <a:off x="-1" y="6580200"/>
            <a:ext cx="12192001" cy="304800"/>
            <a:chOff x="0" y="6569404"/>
            <a:chExt cx="9144000" cy="288000"/>
          </a:xfrm>
        </p:grpSpPr>
        <p:sp>
          <p:nvSpPr>
            <p:cNvPr id="5" name="矩形 4">
              <a:extLst>
                <a:ext uri="{FF2B5EF4-FFF2-40B4-BE49-F238E27FC236}">
                  <a16:creationId xmlns:a16="http://schemas.microsoft.com/office/drawing/2014/main" id="{56DA4C1C-F788-B240-72F7-528BD57E09E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1458424-D129-8035-49C6-7320068331B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C25B17A3-E124-0B06-DE44-20BE73F653F9}"/>
              </a:ext>
            </a:extLst>
          </p:cNvPr>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35</a:t>
            </a:fld>
            <a:endParaRPr lang="zh-HK" altLang="en-US" sz="1600" dirty="0">
              <a:solidFill>
                <a:schemeClr val="bg1"/>
              </a:solidFill>
            </a:endParaRPr>
          </a:p>
        </p:txBody>
      </p:sp>
      <p:sp>
        <p:nvSpPr>
          <p:cNvPr id="27" name="矩形 26">
            <a:extLst>
              <a:ext uri="{FF2B5EF4-FFF2-40B4-BE49-F238E27FC236}">
                <a16:creationId xmlns:a16="http://schemas.microsoft.com/office/drawing/2014/main" id="{EAA58787-4C27-84B4-9BF2-6C9410EC264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509F4A63-CF51-019C-F50F-5E9222E73916}"/>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15" name="文本框 14">
            <a:extLst>
              <a:ext uri="{FF2B5EF4-FFF2-40B4-BE49-F238E27FC236}">
                <a16:creationId xmlns:a16="http://schemas.microsoft.com/office/drawing/2014/main" id="{F4918007-3C7A-714B-371F-CFDFF8457548}"/>
              </a:ext>
            </a:extLst>
          </p:cNvPr>
          <p:cNvSpPr txBox="1"/>
          <p:nvPr/>
        </p:nvSpPr>
        <p:spPr>
          <a:xfrm>
            <a:off x="574861" y="1222610"/>
            <a:ext cx="617412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Role Discovery on the Optimal Encoding Tree</a:t>
            </a:r>
            <a:endParaRPr lang="zh-CN" altLang="en-US" sz="2400" dirty="0"/>
          </a:p>
        </p:txBody>
      </p:sp>
      <p:pic>
        <p:nvPicPr>
          <p:cNvPr id="7" name="图片 6">
            <a:extLst>
              <a:ext uri="{FF2B5EF4-FFF2-40B4-BE49-F238E27FC236}">
                <a16:creationId xmlns:a16="http://schemas.microsoft.com/office/drawing/2014/main" id="{0D5DDA15-CB55-14AD-7060-872B35FCBE0C}"/>
              </a:ext>
            </a:extLst>
          </p:cNvPr>
          <p:cNvPicPr>
            <a:picLocks noChangeAspect="1"/>
          </p:cNvPicPr>
          <p:nvPr/>
        </p:nvPicPr>
        <p:blipFill>
          <a:blip r:embed="rId3"/>
          <a:stretch>
            <a:fillRect/>
          </a:stretch>
        </p:blipFill>
        <p:spPr>
          <a:xfrm>
            <a:off x="5868092" y="1995744"/>
            <a:ext cx="6174120" cy="3704472"/>
          </a:xfrm>
          <a:prstGeom prst="rect">
            <a:avLst/>
          </a:prstGeom>
        </p:spPr>
      </p:pic>
      <p:pic>
        <p:nvPicPr>
          <p:cNvPr id="9" name="图片 8">
            <a:extLst>
              <a:ext uri="{FF2B5EF4-FFF2-40B4-BE49-F238E27FC236}">
                <a16:creationId xmlns:a16="http://schemas.microsoft.com/office/drawing/2014/main" id="{1DAA948F-309D-1AA2-AEAC-842652C967DC}"/>
              </a:ext>
            </a:extLst>
          </p:cNvPr>
          <p:cNvPicPr>
            <a:picLocks noChangeAspect="1"/>
          </p:cNvPicPr>
          <p:nvPr/>
        </p:nvPicPr>
        <p:blipFill>
          <a:blip r:embed="rId4"/>
          <a:stretch>
            <a:fillRect/>
          </a:stretch>
        </p:blipFill>
        <p:spPr>
          <a:xfrm>
            <a:off x="574861" y="5318534"/>
            <a:ext cx="4207168" cy="665939"/>
          </a:xfrm>
          <a:prstGeom prst="rect">
            <a:avLst/>
          </a:prstGeom>
        </p:spPr>
      </p:pic>
      <p:sp>
        <p:nvSpPr>
          <p:cNvPr id="14" name="文本框 13">
            <a:extLst>
              <a:ext uri="{FF2B5EF4-FFF2-40B4-BE49-F238E27FC236}">
                <a16:creationId xmlns:a16="http://schemas.microsoft.com/office/drawing/2014/main" id="{40550468-5391-DDF1-B9AE-6DC71215E6EA}"/>
              </a:ext>
            </a:extLst>
          </p:cNvPr>
          <p:cNvSpPr txBox="1"/>
          <p:nvPr/>
        </p:nvSpPr>
        <p:spPr>
          <a:xfrm>
            <a:off x="192000" y="2285152"/>
            <a:ext cx="5523252" cy="2862322"/>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In the optimal encoding tree, the action space is divided into a three-level hierarchy: roles, sub-roles, and actions from top to bottom.</a:t>
            </a:r>
          </a:p>
          <a:p>
            <a:pPr algn="just"/>
            <a:r>
              <a:rPr lang="en-US" altLang="zh-CN" sz="2000" dirty="0">
                <a:latin typeface="Times New Roman" panose="02020603050405020304" pitchFamily="18" charset="0"/>
                <a:cs typeface="Times New Roman" panose="02020603050405020304" pitchFamily="18" charset="0"/>
              </a:rPr>
              <a:t>To calculate role representations, the system uses a bottom-up aggregation strategy, where action representations are progressively aggregated into sub-roles, and then from sub-roles into roles.</a:t>
            </a:r>
          </a:p>
          <a:p>
            <a:pPr algn="just"/>
            <a:r>
              <a:rPr lang="en-US" altLang="zh-CN" sz="2000" dirty="0">
                <a:latin typeface="Times New Roman" panose="02020603050405020304" pitchFamily="18" charset="0"/>
                <a:cs typeface="Times New Roman" panose="02020603050405020304" pitchFamily="18" charset="0"/>
              </a:rPr>
              <a:t>This aggregation process uses the structural entropy distribution of each node as a weight.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198781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6A70B-C9E8-0334-FDF0-B5F8D261AAA2}"/>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0BD9AE6C-5E11-9FE8-83A3-64F10A72AD31}"/>
              </a:ext>
            </a:extLst>
          </p:cNvPr>
          <p:cNvSpPr txBox="1"/>
          <p:nvPr/>
        </p:nvSpPr>
        <p:spPr>
          <a:xfrm>
            <a:off x="574861" y="738126"/>
            <a:ext cx="6817139"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Structural Information-based Role Discovery (SIRD)</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7965B21A-2984-9D76-624B-1AABB49AC819}"/>
              </a:ext>
            </a:extLst>
          </p:cNvPr>
          <p:cNvCxnSpPr/>
          <p:nvPr/>
        </p:nvCxnSpPr>
        <p:spPr>
          <a:xfrm flipV="1">
            <a:off x="574862" y="1155032"/>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B7D6AEFE-08F5-F282-BFF1-379C6D5C987E}"/>
              </a:ext>
            </a:extLst>
          </p:cNvPr>
          <p:cNvGrpSpPr/>
          <p:nvPr/>
        </p:nvGrpSpPr>
        <p:grpSpPr>
          <a:xfrm>
            <a:off x="-1" y="6580200"/>
            <a:ext cx="12192001" cy="304800"/>
            <a:chOff x="0" y="6569404"/>
            <a:chExt cx="9144000" cy="288000"/>
          </a:xfrm>
        </p:grpSpPr>
        <p:sp>
          <p:nvSpPr>
            <p:cNvPr id="5" name="矩形 4">
              <a:extLst>
                <a:ext uri="{FF2B5EF4-FFF2-40B4-BE49-F238E27FC236}">
                  <a16:creationId xmlns:a16="http://schemas.microsoft.com/office/drawing/2014/main" id="{2D44A58E-B925-EDA7-B332-77CA569B99D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6500A674-4B08-9062-D25D-A601E21F7A7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C6F5B3A8-EEDA-015F-865E-470D49F7ED4E}"/>
              </a:ext>
            </a:extLst>
          </p:cNvPr>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36</a:t>
            </a:fld>
            <a:endParaRPr lang="zh-HK" altLang="en-US" sz="1600" dirty="0">
              <a:solidFill>
                <a:schemeClr val="bg1"/>
              </a:solidFill>
            </a:endParaRPr>
          </a:p>
        </p:txBody>
      </p:sp>
      <p:sp>
        <p:nvSpPr>
          <p:cNvPr id="27" name="矩形 26">
            <a:extLst>
              <a:ext uri="{FF2B5EF4-FFF2-40B4-BE49-F238E27FC236}">
                <a16:creationId xmlns:a16="http://schemas.microsoft.com/office/drawing/2014/main" id="{0923FBA1-7FE1-36B2-95CF-1E58B2A1F1E1}"/>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89010C23-CB88-F826-4585-AE58822298A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7" name="图片 6">
            <a:extLst>
              <a:ext uri="{FF2B5EF4-FFF2-40B4-BE49-F238E27FC236}">
                <a16:creationId xmlns:a16="http://schemas.microsoft.com/office/drawing/2014/main" id="{B46BF184-D026-46A0-D73A-1DB3F806AC73}"/>
              </a:ext>
            </a:extLst>
          </p:cNvPr>
          <p:cNvPicPr>
            <a:picLocks noChangeAspect="1"/>
          </p:cNvPicPr>
          <p:nvPr/>
        </p:nvPicPr>
        <p:blipFill>
          <a:blip r:embed="rId3"/>
          <a:stretch>
            <a:fillRect/>
          </a:stretch>
        </p:blipFill>
        <p:spPr>
          <a:xfrm>
            <a:off x="840000" y="1573267"/>
            <a:ext cx="11098264" cy="4430392"/>
          </a:xfrm>
          <a:prstGeom prst="rect">
            <a:avLst/>
          </a:prstGeom>
        </p:spPr>
      </p:pic>
    </p:spTree>
    <p:extLst>
      <p:ext uri="{BB962C8B-B14F-4D97-AF65-F5344CB8AC3E}">
        <p14:creationId xmlns:p14="http://schemas.microsoft.com/office/powerpoint/2010/main" val="238167963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37</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38</a:t>
            </a:fld>
            <a:endParaRPr lang="zh-HK" altLang="en-US" sz="1600" dirty="0">
              <a:solidFill>
                <a:schemeClr val="bg1"/>
              </a:solidFill>
            </a:endParaRPr>
          </a:p>
        </p:txBody>
      </p:sp>
      <p:pic>
        <p:nvPicPr>
          <p:cNvPr id="6" name="图片 5">
            <a:extLst>
              <a:ext uri="{FF2B5EF4-FFF2-40B4-BE49-F238E27FC236}">
                <a16:creationId xmlns:a16="http://schemas.microsoft.com/office/drawing/2014/main" id="{6C5A428E-8AFA-0CEC-761C-E03662C208B8}"/>
              </a:ext>
            </a:extLst>
          </p:cNvPr>
          <p:cNvPicPr>
            <a:picLocks noChangeAspect="1"/>
          </p:cNvPicPr>
          <p:nvPr/>
        </p:nvPicPr>
        <p:blipFill>
          <a:blip r:embed="rId5"/>
          <a:stretch>
            <a:fillRect/>
          </a:stretch>
        </p:blipFill>
        <p:spPr>
          <a:xfrm>
            <a:off x="6273812" y="2078372"/>
            <a:ext cx="5328000" cy="3116457"/>
          </a:xfrm>
          <a:prstGeom prst="rect">
            <a:avLst/>
          </a:prstGeom>
        </p:spPr>
      </p:pic>
      <p:pic>
        <p:nvPicPr>
          <p:cNvPr id="9" name="图片 8">
            <a:extLst>
              <a:ext uri="{FF2B5EF4-FFF2-40B4-BE49-F238E27FC236}">
                <a16:creationId xmlns:a16="http://schemas.microsoft.com/office/drawing/2014/main" id="{7AA56743-83C6-36C6-9625-5EF776CEC33A}"/>
              </a:ext>
            </a:extLst>
          </p:cNvPr>
          <p:cNvPicPr>
            <a:picLocks noChangeAspect="1"/>
          </p:cNvPicPr>
          <p:nvPr/>
        </p:nvPicPr>
        <p:blipFill>
          <a:blip r:embed="rId6"/>
          <a:stretch>
            <a:fillRect/>
          </a:stretch>
        </p:blipFill>
        <p:spPr>
          <a:xfrm>
            <a:off x="802415" y="2008810"/>
            <a:ext cx="4789585" cy="3467400"/>
          </a:xfrm>
          <a:prstGeom prst="rect">
            <a:avLst/>
          </a:prstGeom>
        </p:spPr>
      </p:pic>
      <p:sp>
        <p:nvSpPr>
          <p:cNvPr id="10" name="文本框 9">
            <a:extLst>
              <a:ext uri="{FF2B5EF4-FFF2-40B4-BE49-F238E27FC236}">
                <a16:creationId xmlns:a16="http://schemas.microsoft.com/office/drawing/2014/main" id="{6C4DA3DA-5ED5-9EED-BBBD-E096437E99EA}"/>
              </a:ext>
            </a:extLst>
          </p:cNvPr>
          <p:cNvSpPr txBox="1"/>
          <p:nvPr/>
        </p:nvSpPr>
        <p:spPr>
          <a:xfrm>
            <a:off x="480000" y="8006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Average test win rates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1" name="直接连接符 10">
            <a:extLst>
              <a:ext uri="{FF2B5EF4-FFF2-40B4-BE49-F238E27FC236}">
                <a16:creationId xmlns:a16="http://schemas.microsoft.com/office/drawing/2014/main" id="{0A9270C6-52DB-1D0E-2A84-49034ED65B74}"/>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2FC6F-B794-5344-8296-E447CE6243F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96D44E7-3A86-6D53-B95A-A4ACF7C9EB4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278EFA5-1BE8-B861-B2E6-C08A2F61DC5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FCF0B1C2-3960-98C8-42E2-2D43768BF7C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82BBB8DB-5D1D-EE11-7178-B93B6CB5D16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61C02285-51CA-6518-6BE5-4CEE8E4B436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3E1C4E2-6CDB-EB70-6FF3-BE6036BF98D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39</a:t>
            </a:fld>
            <a:endParaRPr lang="zh-HK" altLang="en-US" sz="1600" dirty="0">
              <a:solidFill>
                <a:schemeClr val="bg1"/>
              </a:solidFill>
            </a:endParaRPr>
          </a:p>
        </p:txBody>
      </p:sp>
      <p:pic>
        <p:nvPicPr>
          <p:cNvPr id="4" name="图片 3">
            <a:extLst>
              <a:ext uri="{FF2B5EF4-FFF2-40B4-BE49-F238E27FC236}">
                <a16:creationId xmlns:a16="http://schemas.microsoft.com/office/drawing/2014/main" id="{B5FBAEC6-7391-94BE-6BF4-1BEFE9BA60BE}"/>
              </a:ext>
            </a:extLst>
          </p:cNvPr>
          <p:cNvPicPr>
            <a:picLocks noChangeAspect="1"/>
          </p:cNvPicPr>
          <p:nvPr/>
        </p:nvPicPr>
        <p:blipFill>
          <a:blip r:embed="rId5"/>
          <a:stretch>
            <a:fillRect/>
          </a:stretch>
        </p:blipFill>
        <p:spPr>
          <a:xfrm>
            <a:off x="193136" y="1989000"/>
            <a:ext cx="11805727" cy="3017463"/>
          </a:xfrm>
          <a:prstGeom prst="rect">
            <a:avLst/>
          </a:prstGeom>
        </p:spPr>
      </p:pic>
      <p:sp>
        <p:nvSpPr>
          <p:cNvPr id="5" name="文本框 4">
            <a:extLst>
              <a:ext uri="{FF2B5EF4-FFF2-40B4-BE49-F238E27FC236}">
                <a16:creationId xmlns:a16="http://schemas.microsoft.com/office/drawing/2014/main" id="{E580334D-F3BE-B52C-0B50-25A64E357575}"/>
              </a:ext>
            </a:extLst>
          </p:cNvPr>
          <p:cNvSpPr txBox="1"/>
          <p:nvPr/>
        </p:nvSpPr>
        <p:spPr>
          <a:xfrm>
            <a:off x="480000" y="8006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Average test win rates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6" name="直接连接符 5">
            <a:extLst>
              <a:ext uri="{FF2B5EF4-FFF2-40B4-BE49-F238E27FC236}">
                <a16:creationId xmlns:a16="http://schemas.microsoft.com/office/drawing/2014/main" id="{DC1E738F-48CF-5969-5FA7-21EA1D3C3561}"/>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190583192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76266-72BE-0383-822B-8A7897F9F4C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C5A0AF8-F51E-A1A0-0DD7-61287D329E0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7844CB1-C546-BC68-A14B-110146065BFC}"/>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28FD1765-7E62-71FD-15D6-ACB200420E8D}"/>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F635573-C615-459D-5E91-6EBF2E1E579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5284AC9D-D035-CFB6-ECFC-BB0B90B1049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BDE64C5-5E1C-4A94-CBCF-B43264BFB8D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40</a:t>
            </a:fld>
            <a:endParaRPr lang="zh-HK" altLang="en-US" sz="1600" dirty="0">
              <a:solidFill>
                <a:schemeClr val="bg1"/>
              </a:solidFill>
            </a:endParaRPr>
          </a:p>
        </p:txBody>
      </p:sp>
      <p:pic>
        <p:nvPicPr>
          <p:cNvPr id="3" name="图片 2">
            <a:extLst>
              <a:ext uri="{FF2B5EF4-FFF2-40B4-BE49-F238E27FC236}">
                <a16:creationId xmlns:a16="http://schemas.microsoft.com/office/drawing/2014/main" id="{7F5C1035-3319-9D91-10B0-51DEC5A6D554}"/>
              </a:ext>
            </a:extLst>
          </p:cNvPr>
          <p:cNvPicPr>
            <a:picLocks noChangeAspect="1"/>
          </p:cNvPicPr>
          <p:nvPr/>
        </p:nvPicPr>
        <p:blipFill>
          <a:blip r:embed="rId5"/>
          <a:stretch>
            <a:fillRect/>
          </a:stretch>
        </p:blipFill>
        <p:spPr>
          <a:xfrm>
            <a:off x="677512" y="1871410"/>
            <a:ext cx="4788975" cy="4454416"/>
          </a:xfrm>
          <a:prstGeom prst="rect">
            <a:avLst/>
          </a:prstGeom>
        </p:spPr>
      </p:pic>
      <p:pic>
        <p:nvPicPr>
          <p:cNvPr id="6" name="图片 5">
            <a:extLst>
              <a:ext uri="{FF2B5EF4-FFF2-40B4-BE49-F238E27FC236}">
                <a16:creationId xmlns:a16="http://schemas.microsoft.com/office/drawing/2014/main" id="{B2E70123-A61E-1814-BBC5-C747874F433E}"/>
              </a:ext>
            </a:extLst>
          </p:cNvPr>
          <p:cNvPicPr>
            <a:picLocks noChangeAspect="1"/>
          </p:cNvPicPr>
          <p:nvPr/>
        </p:nvPicPr>
        <p:blipFill>
          <a:blip r:embed="rId6"/>
          <a:stretch>
            <a:fillRect/>
          </a:stretch>
        </p:blipFill>
        <p:spPr>
          <a:xfrm>
            <a:off x="6342421" y="2493000"/>
            <a:ext cx="5251062" cy="2823785"/>
          </a:xfrm>
          <a:prstGeom prst="rect">
            <a:avLst/>
          </a:prstGeom>
        </p:spPr>
      </p:pic>
      <p:sp>
        <p:nvSpPr>
          <p:cNvPr id="7" name="文本框 6">
            <a:extLst>
              <a:ext uri="{FF2B5EF4-FFF2-40B4-BE49-F238E27FC236}">
                <a16:creationId xmlns:a16="http://schemas.microsoft.com/office/drawing/2014/main" id="{7BBEC1B3-C85D-8F8D-A30C-35B8EB5AA147}"/>
              </a:ext>
            </a:extLst>
          </p:cNvPr>
          <p:cNvSpPr txBox="1"/>
          <p:nvPr/>
        </p:nvSpPr>
        <p:spPr>
          <a:xfrm>
            <a:off x="480000" y="800658"/>
            <a:ext cx="662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Hyperparameters and  Ablation Study</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799E2D5E-F2A1-164F-6CA7-BC7BE881D9C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247271515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41</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41</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42</a:t>
            </a:fld>
            <a:endParaRPr lang="zh-HK" altLang="en-US" sz="1600" dirty="0">
              <a:solidFill>
                <a:schemeClr val="bg1"/>
              </a:solidFill>
            </a:endParaRPr>
          </a:p>
        </p:txBody>
      </p:sp>
      <p:sp>
        <p:nvSpPr>
          <p:cNvPr id="4" name="矩形 3">
            <a:extLst>
              <a:ext uri="{FF2B5EF4-FFF2-40B4-BE49-F238E27FC236}">
                <a16:creationId xmlns:a16="http://schemas.microsoft.com/office/drawing/2014/main" id="{4D4CC0FA-E6F9-FB8E-7D32-9AF4B9E098D3}"/>
              </a:ext>
            </a:extLst>
          </p:cNvPr>
          <p:cNvSpPr/>
          <p:nvPr/>
        </p:nvSpPr>
        <p:spPr>
          <a:xfrm>
            <a:off x="1889751" y="1083178"/>
            <a:ext cx="8366297" cy="137973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A246BA5D-416B-2E26-4FCC-25F306A78770}"/>
              </a:ext>
            </a:extLst>
          </p:cNvPr>
          <p:cNvSpPr/>
          <p:nvPr/>
        </p:nvSpPr>
        <p:spPr>
          <a:xfrm>
            <a:off x="1976111" y="82346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DFD6049B-420A-51A8-68DC-CFCFB4CB24E6}"/>
              </a:ext>
            </a:extLst>
          </p:cNvPr>
          <p:cNvSpPr/>
          <p:nvPr/>
        </p:nvSpPr>
        <p:spPr>
          <a:xfrm>
            <a:off x="1889752" y="3039324"/>
            <a:ext cx="8366297" cy="13788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D2DC9779-A9CE-4F14-DCF6-FC130EBFD04D}"/>
              </a:ext>
            </a:extLst>
          </p:cNvPr>
          <p:cNvSpPr/>
          <p:nvPr/>
        </p:nvSpPr>
        <p:spPr>
          <a:xfrm>
            <a:off x="2075259" y="277960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03C0793-378A-334C-D49C-A3BEB8140BE0}"/>
              </a:ext>
            </a:extLst>
          </p:cNvPr>
          <p:cNvSpPr txBox="1"/>
          <p:nvPr/>
        </p:nvSpPr>
        <p:spPr>
          <a:xfrm>
            <a:off x="2121459" y="3121799"/>
            <a:ext cx="7949082" cy="129407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b="1" dirty="0"/>
              <a:t>Optimized Encoding Tree</a:t>
            </a:r>
            <a:r>
              <a:rPr lang="en-US" altLang="zh-CN" dirty="0"/>
              <a:t>: The optimized multi-level encoding tree enables flexible role assignments, allowing agents to adapt to varying task complexities and improve task performance.</a:t>
            </a:r>
            <a:endParaRPr lang="zh-CN" altLang="en-US" dirty="0"/>
          </a:p>
        </p:txBody>
      </p:sp>
      <p:sp>
        <p:nvSpPr>
          <p:cNvPr id="9" name="文本框 8">
            <a:extLst>
              <a:ext uri="{FF2B5EF4-FFF2-40B4-BE49-F238E27FC236}">
                <a16:creationId xmlns:a16="http://schemas.microsoft.com/office/drawing/2014/main" id="{9FFAAE5D-536E-C39E-0376-DE70133725BA}"/>
              </a:ext>
            </a:extLst>
          </p:cNvPr>
          <p:cNvSpPr txBox="1"/>
          <p:nvPr/>
        </p:nvSpPr>
        <p:spPr>
          <a:xfrm>
            <a:off x="2132624" y="1094762"/>
            <a:ext cx="8037064" cy="128753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b="1" dirty="0"/>
              <a:t>Effective Role Discovery: </a:t>
            </a:r>
            <a:r>
              <a:rPr lang="en-US" altLang="zh-CN" dirty="0"/>
              <a:t>The SIRD method successfully utilizes structural entropy to automatically discover roles, enhancing multi-agent coordination and efficiency.</a:t>
            </a:r>
            <a:endParaRPr lang="zh-CN" altLang="en-US" dirty="0"/>
          </a:p>
        </p:txBody>
      </p:sp>
      <p:sp>
        <p:nvSpPr>
          <p:cNvPr id="10" name="矩形 9">
            <a:extLst>
              <a:ext uri="{FF2B5EF4-FFF2-40B4-BE49-F238E27FC236}">
                <a16:creationId xmlns:a16="http://schemas.microsoft.com/office/drawing/2014/main" id="{50EDBE00-D192-A928-3A83-73579734DA67}"/>
              </a:ext>
            </a:extLst>
          </p:cNvPr>
          <p:cNvSpPr/>
          <p:nvPr/>
        </p:nvSpPr>
        <p:spPr>
          <a:xfrm>
            <a:off x="1889752" y="4989885"/>
            <a:ext cx="8366297" cy="13788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0C76E7AA-CDC5-B0D2-34A8-F6DF0DB07FF3}"/>
              </a:ext>
            </a:extLst>
          </p:cNvPr>
          <p:cNvSpPr/>
          <p:nvPr/>
        </p:nvSpPr>
        <p:spPr>
          <a:xfrm>
            <a:off x="2075259" y="4730169"/>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3B67A33C-18C5-898B-B5BB-1FBFAB11D938}"/>
              </a:ext>
            </a:extLst>
          </p:cNvPr>
          <p:cNvSpPr txBox="1"/>
          <p:nvPr/>
        </p:nvSpPr>
        <p:spPr>
          <a:xfrm>
            <a:off x="2121459" y="5072360"/>
            <a:ext cx="7949082" cy="129407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b="1" dirty="0"/>
              <a:t>Broad Applicability: </a:t>
            </a:r>
            <a:r>
              <a:rPr lang="en-US" altLang="zh-CN" dirty="0"/>
              <a:t>SR-MARL shows strong performance across diverse environments (e.g., StarCraft II), proving its adaptability and effectiveness for complex multi-agent tasks.</a:t>
            </a:r>
            <a:endParaRPr lang="zh-CN" altLang="en-US"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427005"/>
              <a:ext cx="10008870" cy="6588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Maximum Entropy Heterogeneous-Agent Reinforcement Learning</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Jiarong</a:t>
              </a:r>
              <a:r>
                <a:rPr lang="en-US" altLang="zh-CN" sz="1600" dirty="0">
                  <a:solidFill>
                    <a:schemeClr val="bg1"/>
                  </a:solidFill>
                  <a:latin typeface="Arial" panose="020B0604020202020204" pitchFamily="34" charset="0"/>
                  <a:cs typeface="Arial" panose="020B0604020202020204" pitchFamily="34" charset="0"/>
                </a:rPr>
                <a:t> Liu, </a:t>
              </a:r>
              <a:r>
                <a:rPr lang="en-US" altLang="zh-CN" sz="1600" dirty="0" err="1">
                  <a:solidFill>
                    <a:schemeClr val="bg1"/>
                  </a:solidFill>
                  <a:latin typeface="Arial" panose="020B0604020202020204" pitchFamily="34" charset="0"/>
                  <a:cs typeface="Arial" panose="020B0604020202020204" pitchFamily="34" charset="0"/>
                </a:rPr>
                <a:t>Yifan</a:t>
              </a:r>
              <a:r>
                <a:rPr lang="en-US" altLang="zh-CN" sz="1600" dirty="0">
                  <a:solidFill>
                    <a:schemeClr val="bg1"/>
                  </a:solidFill>
                  <a:latin typeface="Arial" panose="020B0604020202020204" pitchFamily="34" charset="0"/>
                  <a:cs typeface="Arial" panose="020B0604020202020204" pitchFamily="34" charset="0"/>
                </a:rPr>
                <a:t> Zhong, Siyi Hu, </a:t>
              </a:r>
              <a:r>
                <a:rPr lang="en-US" altLang="zh-CN" sz="1600" dirty="0" err="1">
                  <a:solidFill>
                    <a:schemeClr val="bg1"/>
                  </a:solidFill>
                  <a:latin typeface="Arial" panose="020B0604020202020204" pitchFamily="34" charset="0"/>
                  <a:cs typeface="Arial" panose="020B0604020202020204" pitchFamily="34" charset="0"/>
                </a:rPr>
                <a:t>Haobo</a:t>
              </a:r>
              <a:r>
                <a:rPr lang="en-US" altLang="zh-CN" sz="1600" dirty="0">
                  <a:solidFill>
                    <a:schemeClr val="bg1"/>
                  </a:solidFill>
                  <a:latin typeface="Arial" panose="020B0604020202020204" pitchFamily="34" charset="0"/>
                  <a:cs typeface="Arial" panose="020B0604020202020204" pitchFamily="34" charset="0"/>
                </a:rPr>
                <a:t> Fu, </a:t>
              </a:r>
              <a:r>
                <a:rPr lang="en-US" altLang="zh-CN" sz="1600" dirty="0" err="1">
                  <a:solidFill>
                    <a:schemeClr val="bg1"/>
                  </a:solidFill>
                  <a:latin typeface="Arial" panose="020B0604020202020204" pitchFamily="34" charset="0"/>
                  <a:cs typeface="Arial" panose="020B0604020202020204" pitchFamily="34" charset="0"/>
                </a:rPr>
                <a:t>Qiang</a:t>
              </a:r>
              <a:r>
                <a:rPr lang="en-US" altLang="zh-CN" sz="1600" dirty="0">
                  <a:solidFill>
                    <a:schemeClr val="bg1"/>
                  </a:solidFill>
                  <a:latin typeface="Arial" panose="020B0604020202020204" pitchFamily="34" charset="0"/>
                  <a:cs typeface="Arial" panose="020B0604020202020204" pitchFamily="34" charset="0"/>
                </a:rPr>
                <a:t> Fu, </a:t>
              </a:r>
              <a:r>
                <a:rPr lang="en-US" altLang="zh-CN" sz="1600" dirty="0" err="1">
                  <a:solidFill>
                    <a:schemeClr val="bg1"/>
                  </a:solidFill>
                  <a:latin typeface="Arial" panose="020B0604020202020204" pitchFamily="34" charset="0"/>
                  <a:cs typeface="Arial" panose="020B0604020202020204" pitchFamily="34" charset="0"/>
                </a:rPr>
                <a:t>Xiaojun</a:t>
              </a:r>
              <a:r>
                <a:rPr lang="en-US" altLang="zh-CN" sz="1600" dirty="0">
                  <a:solidFill>
                    <a:schemeClr val="bg1"/>
                  </a:solidFill>
                  <a:latin typeface="Arial" panose="020B0604020202020204" pitchFamily="34" charset="0"/>
                  <a:cs typeface="Arial" panose="020B0604020202020204" pitchFamily="34" charset="0"/>
                </a:rPr>
                <a:t> Chang, </a:t>
              </a:r>
              <a:r>
                <a:rPr lang="en-US" altLang="zh-CN" sz="1600" dirty="0" err="1">
                  <a:solidFill>
                    <a:schemeClr val="bg1"/>
                  </a:solidFill>
                  <a:latin typeface="Arial" panose="020B0604020202020204" pitchFamily="34" charset="0"/>
                  <a:cs typeface="Arial" panose="020B0604020202020204" pitchFamily="34" charset="0"/>
                </a:rPr>
                <a:t>Yaodong</a:t>
              </a:r>
              <a:r>
                <a:rPr lang="en-US" altLang="zh-CN" sz="1600" dirty="0">
                  <a:solidFill>
                    <a:schemeClr val="bg1"/>
                  </a:solidFill>
                  <a:latin typeface="Arial" panose="020B0604020202020204" pitchFamily="34" charset="0"/>
                  <a:cs typeface="Arial" panose="020B0604020202020204" pitchFamily="34" charset="0"/>
                </a:rPr>
                <a:t> Yang1</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43</a:t>
            </a:fld>
            <a:endParaRPr lang="zh-HK" altLang="en-US" sz="1600" dirty="0">
              <a:solidFill>
                <a:schemeClr val="bg1"/>
              </a:solidFill>
            </a:endParaRPr>
          </a:p>
        </p:txBody>
      </p:sp>
      <p:sp>
        <p:nvSpPr>
          <p:cNvPr id="12" name="文本框 11"/>
          <p:cNvSpPr txBox="1"/>
          <p:nvPr/>
        </p:nvSpPr>
        <p:spPr>
          <a:xfrm>
            <a:off x="351876" y="4596014"/>
            <a:ext cx="10352124" cy="646331"/>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rPr>
              <a:t>The 12th International Conference on Learning Representations (ICLR-2024)</a:t>
            </a:r>
          </a:p>
          <a:p>
            <a:endParaRPr lang="en-US" altLang="zh-CN" dirty="0">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44</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45</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9" name="文本框 8"/>
          <p:cNvSpPr txBox="1"/>
          <p:nvPr/>
        </p:nvSpPr>
        <p:spPr>
          <a:xfrm>
            <a:off x="795195" y="1125000"/>
            <a:ext cx="10224000" cy="1491936"/>
          </a:xfrm>
          <a:prstGeom prst="rect">
            <a:avLst/>
          </a:prstGeom>
          <a:noFill/>
          <a:ln>
            <a:solidFill>
              <a:srgbClr val="0174AB"/>
            </a:solidFill>
          </a:ln>
        </p:spPr>
        <p:txBody>
          <a:bodyPr wrap="square" rtlCol="0">
            <a:noAutofit/>
          </a:bodyPr>
          <a:lstStyle/>
          <a:p>
            <a:pPr algn="just">
              <a:lnSpc>
                <a:spcPct val="150000"/>
              </a:lnSpc>
            </a:pPr>
            <a:r>
              <a:rPr lang="en-US" altLang="zh-CN" sz="2000" b="1" dirty="0">
                <a:solidFill>
                  <a:srgbClr val="000000"/>
                </a:solidFill>
                <a:latin typeface="Times New Roman" panose="02020603050405020304" pitchFamily="18" charset="0"/>
                <a:cs typeface="Times New Roman" panose="02020603050405020304" pitchFamily="18" charset="0"/>
              </a:rPr>
              <a:t>Multi-agent reinforcement learning (MARL) has achieved promising results in cooperative tasks, but current methods often suffer from issues like high sample complexity, training instability, and a tendency to converge to suboptimal Nash Equilibria.</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46</a:t>
            </a:fld>
            <a:endParaRPr lang="zh-HK" altLang="en-US" sz="1600" dirty="0">
              <a:solidFill>
                <a:schemeClr val="bg1"/>
              </a:solidFill>
            </a:endParaRPr>
          </a:p>
        </p:txBody>
      </p:sp>
      <p:sp>
        <p:nvSpPr>
          <p:cNvPr id="4" name="文本框 3"/>
          <p:cNvSpPr txBox="1"/>
          <p:nvPr/>
        </p:nvSpPr>
        <p:spPr>
          <a:xfrm>
            <a:off x="790862" y="2873743"/>
            <a:ext cx="10224000" cy="1421992"/>
          </a:xfrm>
          <a:prstGeom prst="rect">
            <a:avLst/>
          </a:prstGeom>
          <a:noFill/>
          <a:ln>
            <a:solidFill>
              <a:srgbClr val="0174AB"/>
            </a:solidFill>
          </a:ln>
        </p:spPr>
        <p:txBody>
          <a:bodyPr wrap="square" rtlCol="0">
            <a:spAutoFit/>
          </a:bodyPr>
          <a:lstStyle/>
          <a:p>
            <a:pPr algn="just">
              <a:lnSpc>
                <a:spcPct val="150000"/>
              </a:lnSpc>
            </a:pPr>
            <a:r>
              <a:rPr lang="en-US" altLang="zh-CN" sz="2000" b="1" dirty="0" err="1">
                <a:solidFill>
                  <a:srgbClr val="000000"/>
                </a:solidFill>
                <a:latin typeface="Times New Roman" panose="02020603050405020304" pitchFamily="18" charset="0"/>
                <a:cs typeface="Times New Roman" panose="02020603050405020304" pitchFamily="18" charset="0"/>
              </a:rPr>
              <a:t>raditional</a:t>
            </a:r>
            <a:r>
              <a:rPr lang="en-US" altLang="zh-CN" sz="2000" b="1" dirty="0">
                <a:solidFill>
                  <a:srgbClr val="000000"/>
                </a:solidFill>
                <a:latin typeface="Times New Roman" panose="02020603050405020304" pitchFamily="18" charset="0"/>
                <a:cs typeface="Times New Roman" panose="02020603050405020304" pitchFamily="18" charset="0"/>
              </a:rPr>
              <a:t> approaches to MARL rely on deterministic policies, which can lead to insufficient exploration and premature convergence, especially in complex environments with multiple possible equilibria.</a:t>
            </a:r>
            <a:endParaRPr lang="en-US" sz="2000"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 name="文本框 1">
            <a:extLst>
              <a:ext uri="{FF2B5EF4-FFF2-40B4-BE49-F238E27FC236}">
                <a16:creationId xmlns:a16="http://schemas.microsoft.com/office/drawing/2014/main" id="{C55D42A4-8846-17CD-CC01-7C5C7FA85EEF}"/>
              </a:ext>
            </a:extLst>
          </p:cNvPr>
          <p:cNvSpPr txBox="1"/>
          <p:nvPr/>
        </p:nvSpPr>
        <p:spPr>
          <a:xfrm>
            <a:off x="790862" y="4552543"/>
            <a:ext cx="10224000" cy="1421992"/>
          </a:xfrm>
          <a:prstGeom prst="rect">
            <a:avLst/>
          </a:prstGeom>
          <a:noFill/>
          <a:ln>
            <a:solidFill>
              <a:srgbClr val="0174AB"/>
            </a:solidFill>
          </a:ln>
        </p:spPr>
        <p:txBody>
          <a:bodyPr wrap="square" rtlCol="0">
            <a:spAutoFit/>
          </a:bodyPr>
          <a:lstStyle/>
          <a:p>
            <a:pPr algn="just">
              <a:lnSpc>
                <a:spcPct val="150000"/>
              </a:lnSpc>
            </a:pPr>
            <a:r>
              <a:rPr lang="en-US" altLang="zh-CN" sz="2000" b="1" dirty="0">
                <a:solidFill>
                  <a:srgbClr val="000000"/>
                </a:solidFill>
                <a:latin typeface="Times New Roman" panose="02020603050405020304" pitchFamily="18" charset="0"/>
                <a:cs typeface="Times New Roman" panose="02020603050405020304" pitchFamily="18" charset="0"/>
              </a:rPr>
              <a:t>There is a need for a framework that promotes stochastic policies to enhance exploration, increase sample efficiency, and provide stability in training, thereby enabling agents to learn robust strategies that avoid suboptimal outcomes.</a:t>
            </a:r>
            <a:endParaRPr lang="en-US" sz="2000" b="1" dirty="0">
              <a:solidFill>
                <a:srgbClr val="000000"/>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F9BFD-94BE-1AFE-EF6B-44DEE01B85D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6572C88-01B4-A446-E6E6-3397AEE3661B}"/>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C7C5213-36B3-78C3-FF4E-353C3C6D55C6}"/>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C47F224C-6A07-44DD-19EE-0C2C3633D336}"/>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6B7CC14B-680D-A8F3-A239-1F1290761F0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1A90D3D2-7AB8-5499-C78E-B57BE72E26B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CACB7105-F1D5-74D6-63C8-EE91C9A32FF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47</a:t>
            </a:fld>
            <a:endParaRPr lang="zh-HK" altLang="en-US" sz="1600" dirty="0">
              <a:solidFill>
                <a:schemeClr val="bg1"/>
              </a:solidFill>
            </a:endParaRPr>
          </a:p>
        </p:txBody>
      </p:sp>
      <p:sp>
        <p:nvSpPr>
          <p:cNvPr id="3" name="文本框 2">
            <a:extLst>
              <a:ext uri="{FF2B5EF4-FFF2-40B4-BE49-F238E27FC236}">
                <a16:creationId xmlns:a16="http://schemas.microsoft.com/office/drawing/2014/main" id="{7906A280-AC3A-571D-AE72-1A5DBCC04262}"/>
              </a:ext>
            </a:extLst>
          </p:cNvPr>
          <p:cNvSpPr txBox="1"/>
          <p:nvPr/>
        </p:nvSpPr>
        <p:spPr>
          <a:xfrm>
            <a:off x="480000" y="800658"/>
            <a:ext cx="698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Cooperative Multi-agent Reinforcement Learning</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3A9F8BAE-EBB3-D7CA-2130-E17BFEE965D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10" name="图片 9">
            <a:extLst>
              <a:ext uri="{FF2B5EF4-FFF2-40B4-BE49-F238E27FC236}">
                <a16:creationId xmlns:a16="http://schemas.microsoft.com/office/drawing/2014/main" id="{E18AC71D-1EF7-4D98-F134-AF056CED107C}"/>
              </a:ext>
            </a:extLst>
          </p:cNvPr>
          <p:cNvPicPr>
            <a:picLocks noChangeAspect="1"/>
          </p:cNvPicPr>
          <p:nvPr/>
        </p:nvPicPr>
        <p:blipFill>
          <a:blip r:embed="rId3"/>
          <a:stretch>
            <a:fillRect/>
          </a:stretch>
        </p:blipFill>
        <p:spPr>
          <a:xfrm>
            <a:off x="2784000" y="3429000"/>
            <a:ext cx="8758844" cy="1049197"/>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3EB50E9-75B9-18B0-ADE2-513774275C10}"/>
                  </a:ext>
                </a:extLst>
              </p:cNvPr>
              <p:cNvSpPr txBox="1"/>
              <p:nvPr/>
            </p:nvSpPr>
            <p:spPr>
              <a:xfrm>
                <a:off x="552000" y="2035469"/>
                <a:ext cx="10080000" cy="3785652"/>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Cooperative Markov Game: </a:t>
                </a:r>
              </a:p>
              <a:p>
                <a:r>
                  <a:rPr lang="en-US" altLang="zh-CN" sz="2000" dirty="0">
                    <a:latin typeface="Times New Roman" panose="02020603050405020304" pitchFamily="18" charset="0"/>
                    <a:cs typeface="Times New Roman" panose="02020603050405020304" pitchFamily="18" charset="0"/>
                  </a:rPr>
                  <a:t>Defined by tuple</a:t>
                </a:r>
                <a14:m>
                  <m:oMath xmlns:m="http://schemas.openxmlformats.org/officeDocument/2006/math">
                    <m:r>
                      <a:rPr lang="en-US" altLang="zh-CN" sz="2000" i="1" dirty="0" smtClean="0">
                        <a:latin typeface="Cambria Math" panose="02040503050406030204" pitchFamily="18" charset="0"/>
                      </a:rPr>
                      <m:t> </m:t>
                    </m:r>
                    <m:d>
                      <m:dPr>
                        <m:begChr m:val="⟨"/>
                        <m:endChr m:val="⟩"/>
                        <m:ctrlPr>
                          <a:rPr lang="en-US" altLang="zh-CN" sz="2000" i="1" dirty="0" smtClean="0">
                            <a:latin typeface="Cambria Math" panose="02040503050406030204" pitchFamily="18" charset="0"/>
                          </a:rPr>
                        </m:ctrlPr>
                      </m:dPr>
                      <m:e>
                        <m:r>
                          <a:rPr lang="zh-CN" altLang="en-US" sz="2000" i="1" dirty="0" smtClean="0">
                            <a:latin typeface="Cambria Math" panose="02040503050406030204" pitchFamily="18" charset="0"/>
                          </a:rPr>
                          <m:t>𝒩</m:t>
                        </m:r>
                        <m:r>
                          <a:rPr lang="en-US" altLang="zh-CN" sz="2000" i="1" dirty="0">
                            <a:latin typeface="Cambria Math" panose="02040503050406030204" pitchFamily="18" charset="0"/>
                          </a:rPr>
                          <m:t>,</m:t>
                        </m:r>
                        <m:r>
                          <a:rPr lang="zh-CN" altLang="en-US" sz="2000" i="1" dirty="0">
                            <a:latin typeface="Cambria Math" panose="02040503050406030204" pitchFamily="18" charset="0"/>
                          </a:rPr>
                          <m:t>𝑆</m:t>
                        </m:r>
                        <m:r>
                          <a:rPr lang="en-US" altLang="zh-CN" sz="2000" i="1" dirty="0">
                            <a:latin typeface="Cambria Math" panose="02040503050406030204" pitchFamily="18" charset="0"/>
                          </a:rPr>
                          <m:t>,</m:t>
                        </m:r>
                        <m:r>
                          <a:rPr lang="zh-CN" altLang="en-US" sz="2000" i="1" dirty="0">
                            <a:latin typeface="Cambria Math" panose="02040503050406030204" pitchFamily="18" charset="0"/>
                          </a:rPr>
                          <m:t>𝐴</m:t>
                        </m:r>
                        <m:r>
                          <a:rPr lang="en-US" altLang="zh-CN" sz="2000" i="1" dirty="0">
                            <a:latin typeface="Cambria Math" panose="02040503050406030204" pitchFamily="18" charset="0"/>
                          </a:rPr>
                          <m:t>,</m:t>
                        </m:r>
                        <m:r>
                          <a:rPr lang="zh-CN" altLang="en-US" sz="2000" i="1" dirty="0">
                            <a:latin typeface="Cambria Math" panose="02040503050406030204" pitchFamily="18" charset="0"/>
                          </a:rPr>
                          <m:t>𝑟</m:t>
                        </m:r>
                        <m:r>
                          <a:rPr lang="en-US" altLang="zh-CN" sz="2000" i="1" dirty="0">
                            <a:latin typeface="Cambria Math" panose="02040503050406030204" pitchFamily="18" charset="0"/>
                          </a:rPr>
                          <m:t>,</m:t>
                        </m:r>
                        <m:r>
                          <a:rPr lang="zh-CN" altLang="en-US" sz="2000" i="1" dirty="0">
                            <a:latin typeface="Cambria Math" panose="02040503050406030204" pitchFamily="18" charset="0"/>
                          </a:rPr>
                          <m:t>𝑃</m:t>
                        </m:r>
                        <m:r>
                          <a:rPr lang="en-US" altLang="zh-CN" sz="2000" i="1" dirty="0">
                            <a:latin typeface="Cambria Math" panose="02040503050406030204" pitchFamily="18" charset="0"/>
                          </a:rPr>
                          <m:t>,</m:t>
                        </m:r>
                        <m:r>
                          <a:rPr lang="zh-CN" altLang="en-US" sz="2000" i="1" dirty="0">
                            <a:latin typeface="Cambria Math" panose="02040503050406030204" pitchFamily="18" charset="0"/>
                          </a:rPr>
                          <m:t>𝛾</m:t>
                        </m:r>
                        <m:r>
                          <a:rPr lang="en-US" altLang="zh-CN" sz="2000" i="1" dirty="0">
                            <a:latin typeface="Cambria Math" panose="02040503050406030204" pitchFamily="18" charset="0"/>
                          </a:rPr>
                          <m:t>,</m:t>
                        </m:r>
                        <m:r>
                          <a:rPr lang="zh-CN" altLang="en-US" sz="2000" i="1" dirty="0">
                            <a:latin typeface="Cambria Math" panose="02040503050406030204" pitchFamily="18" charset="0"/>
                          </a:rPr>
                          <m:t>𝑑</m:t>
                        </m:r>
                      </m:e>
                    </m:d>
                  </m:oMath>
                </a14:m>
                <a:endParaRPr lang="en-US" altLang="zh-CN" sz="2000" dirty="0">
                  <a:latin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Goal: Maximize expected total reward for all agents</a:t>
                </a:r>
              </a:p>
              <a:p>
                <a:r>
                  <a:rPr lang="en-US" altLang="zh-CN" sz="2000" dirty="0">
                    <a:latin typeface="Times New Roman" panose="02020603050405020304" pitchFamily="18" charset="0"/>
                    <a:cs typeface="Times New Roman" panose="02020603050405020304" pitchFamily="18" charset="0"/>
                  </a:rPr>
                  <a:t>Objective:</a:t>
                </a: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l-GR" altLang="zh-CN" sz="2000" dirty="0">
                    <a:latin typeface="Times New Roman" panose="02020603050405020304" pitchFamily="18" charset="0"/>
                    <a:cs typeface="Times New Roman" panose="02020603050405020304" pitchFamily="18" charset="0"/>
                  </a:rPr>
                  <a:t>π: </a:t>
                </a:r>
                <a:r>
                  <a:rPr lang="en-US" altLang="zh-CN" sz="2000" dirty="0">
                    <a:latin typeface="Times New Roman" panose="02020603050405020304" pitchFamily="18" charset="0"/>
                    <a:cs typeface="Times New Roman" panose="02020603050405020304" pitchFamily="18" charset="0"/>
                  </a:rPr>
                  <a:t>Joint policy of all agents</a:t>
                </a:r>
              </a:p>
              <a:p>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a:rPr lang="zh-CN" altLang="en-US" sz="2000" i="1" dirty="0">
                            <a:latin typeface="Cambria Math" panose="02040503050406030204" pitchFamily="18" charset="0"/>
                            <a:cs typeface="Times New Roman" panose="02020603050405020304" pitchFamily="18" charset="0"/>
                          </a:rPr>
                          <m:t>𝜌</m:t>
                        </m:r>
                      </m:e>
                      <m:sub>
                        <m:r>
                          <a:rPr lang="zh-CN" altLang="en-US" sz="2000" i="1" dirty="0">
                            <a:latin typeface="Cambria Math" panose="02040503050406030204" pitchFamily="18" charset="0"/>
                            <a:cs typeface="Times New Roman" panose="02020603050405020304" pitchFamily="18" charset="0"/>
                          </a:rPr>
                          <m:t>𝜋</m:t>
                        </m:r>
                      </m:sub>
                    </m:sSub>
                  </m:oMath>
                </a14:m>
                <a:r>
                  <a:rPr lang="el-GR"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Marginal state distribution induced by policy </a:t>
                </a:r>
                <a:r>
                  <a:rPr lang="el-GR" altLang="zh-CN" sz="2000" dirty="0">
                    <a:latin typeface="Times New Roman" panose="02020603050405020304" pitchFamily="18" charset="0"/>
                    <a:cs typeface="Times New Roman" panose="02020603050405020304" pitchFamily="18" charset="0"/>
                  </a:rPr>
                  <a:t>π</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Maximizing </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𝐽</m:t>
                        </m:r>
                      </m:e>
                      <m:sub>
                        <m:r>
                          <m:rPr>
                            <m:sty m:val="p"/>
                          </m:rPr>
                          <a:rPr lang="en-US" altLang="zh-CN" sz="2000" i="1" dirty="0">
                            <a:latin typeface="Cambria Math" panose="02040503050406030204" pitchFamily="18" charset="0"/>
                            <a:cs typeface="Times New Roman" panose="02020603050405020304" pitchFamily="18" charset="0"/>
                          </a:rPr>
                          <m:t>std</m:t>
                        </m:r>
                      </m:sub>
                    </m:sSub>
                    <m:r>
                      <a:rPr lang="en-US" altLang="zh-CN" sz="2000" i="1" dirty="0" smtClean="0">
                        <a:latin typeface="Cambria Math" panose="02040503050406030204" pitchFamily="18" charset="0"/>
                        <a:cs typeface="Times New Roman" panose="02020603050405020304" pitchFamily="18" charset="0"/>
                      </a:rPr>
                      <m:t>(</m:t>
                    </m:r>
                    <m:r>
                      <a:rPr lang="zh-CN" altLang="en-US" sz="2000" i="1" dirty="0" smtClean="0">
                        <a:latin typeface="Cambria Math" panose="02040503050406030204" pitchFamily="18" charset="0"/>
                        <a:cs typeface="Times New Roman" panose="02020603050405020304" pitchFamily="18" charset="0"/>
                      </a:rPr>
                      <m:t>𝜋</m:t>
                    </m:r>
                    <m:r>
                      <a:rPr lang="en-US" altLang="zh-CN" sz="2000" i="1" dirty="0" smtClean="0">
                        <a:latin typeface="Cambria Math" panose="02040503050406030204" pitchFamily="18" charset="0"/>
                        <a:cs typeface="Times New Roman" panose="02020603050405020304" pitchFamily="18" charset="0"/>
                      </a:rPr>
                      <m:t>)</m:t>
                    </m:r>
                    <m:r>
                      <a:rPr lang="el-GR" altLang="zh-CN" sz="2000" i="1" dirty="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ensures coordinated agent behavior towards a common goal</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53EB50E9-75B9-18B0-ADE2-513774275C10}"/>
                  </a:ext>
                </a:extLst>
              </p:cNvPr>
              <p:cNvSpPr txBox="1">
                <a:spLocks noRot="1" noChangeAspect="1" noMove="1" noResize="1" noEditPoints="1" noAdjustHandles="1" noChangeArrowheads="1" noChangeShapeType="1" noTextEdit="1"/>
              </p:cNvSpPr>
              <p:nvPr/>
            </p:nvSpPr>
            <p:spPr>
              <a:xfrm>
                <a:off x="552000" y="2035469"/>
                <a:ext cx="10080000" cy="3785652"/>
              </a:xfrm>
              <a:prstGeom prst="rect">
                <a:avLst/>
              </a:prstGeom>
              <a:blipFill>
                <a:blip r:embed="rId4"/>
                <a:stretch>
                  <a:fillRect l="-665" t="-966" b="-19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103596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01116-D7A7-2EF8-2FD8-F156BC921C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CA83E62-92EE-3F7D-5A7D-A8CA72D78583}"/>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89FCDFE-F5C6-5BBD-BE3B-B340B67CC166}"/>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DC9C0616-CBC9-A5BC-72DF-EB5153DA3A63}"/>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BC9EE77F-9A0F-80CA-FACB-257890F1762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A8593B7A-4DA4-2D62-CAAB-FB32EB9CD89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368B328D-015C-0B06-CD64-57664F68BEC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48</a:t>
            </a:fld>
            <a:endParaRPr lang="zh-HK" altLang="en-US" sz="1600" dirty="0">
              <a:solidFill>
                <a:schemeClr val="bg1"/>
              </a:solidFill>
            </a:endParaRPr>
          </a:p>
        </p:txBody>
      </p:sp>
      <p:sp>
        <p:nvSpPr>
          <p:cNvPr id="3" name="文本框 2">
            <a:extLst>
              <a:ext uri="{FF2B5EF4-FFF2-40B4-BE49-F238E27FC236}">
                <a16:creationId xmlns:a16="http://schemas.microsoft.com/office/drawing/2014/main" id="{84BD4C63-434F-9C28-35AC-FA03FE908350}"/>
              </a:ext>
            </a:extLst>
          </p:cNvPr>
          <p:cNvSpPr txBox="1"/>
          <p:nvPr/>
        </p:nvSpPr>
        <p:spPr>
          <a:xfrm>
            <a:off x="480000" y="800658"/>
            <a:ext cx="698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Limitations of Existing Cooperative MARL Methods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327FA3CF-B15F-D194-29FC-C18AD56EAAD6}"/>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F90F862B-8026-1B17-91AF-A1CD745A7F08}"/>
              </a:ext>
            </a:extLst>
          </p:cNvPr>
          <p:cNvPicPr>
            <a:picLocks noChangeAspect="1"/>
          </p:cNvPicPr>
          <p:nvPr/>
        </p:nvPicPr>
        <p:blipFill>
          <a:blip r:embed="rId3"/>
          <a:stretch>
            <a:fillRect/>
          </a:stretch>
        </p:blipFill>
        <p:spPr>
          <a:xfrm>
            <a:off x="1977363" y="4005000"/>
            <a:ext cx="8237274" cy="2288515"/>
          </a:xfrm>
          <a:prstGeom prst="rect">
            <a:avLst/>
          </a:prstGeom>
        </p:spPr>
      </p:pic>
      <p:sp>
        <p:nvSpPr>
          <p:cNvPr id="7" name="文本框 6">
            <a:extLst>
              <a:ext uri="{FF2B5EF4-FFF2-40B4-BE49-F238E27FC236}">
                <a16:creationId xmlns:a16="http://schemas.microsoft.com/office/drawing/2014/main" id="{E70F1211-6A29-84D3-155D-FD34EB848535}"/>
              </a:ext>
            </a:extLst>
          </p:cNvPr>
          <p:cNvSpPr txBox="1"/>
          <p:nvPr/>
        </p:nvSpPr>
        <p:spPr>
          <a:xfrm>
            <a:off x="1769953" y="2005384"/>
            <a:ext cx="8423999" cy="1631216"/>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Problem Overview</a:t>
            </a:r>
          </a:p>
          <a:p>
            <a:r>
              <a:rPr lang="en-US" altLang="zh-CN" sz="2000" b="1" dirty="0">
                <a:latin typeface="Times New Roman" panose="02020603050405020304" pitchFamily="18" charset="0"/>
                <a:cs typeface="Times New Roman" panose="02020603050405020304" pitchFamily="18" charset="0"/>
              </a:rPr>
              <a:t>Current Methods: </a:t>
            </a:r>
            <a:r>
              <a:rPr lang="en-US" altLang="zh-CN" sz="2000" dirty="0">
                <a:latin typeface="Times New Roman" panose="02020603050405020304" pitchFamily="18" charset="0"/>
                <a:cs typeface="Times New Roman" panose="02020603050405020304" pitchFamily="18" charset="0"/>
              </a:rPr>
              <a:t>Traditional methods focus on maximizing a standard joint objective but often fail to find the optimal Nash Equilibrium (NE).</a:t>
            </a:r>
          </a:p>
          <a:p>
            <a:r>
              <a:rPr lang="en-US" altLang="zh-CN" sz="2000" dirty="0">
                <a:latin typeface="Times New Roman" panose="02020603050405020304" pitchFamily="18" charset="0"/>
                <a:cs typeface="Times New Roman" panose="02020603050405020304" pitchFamily="18" charset="0"/>
              </a:rPr>
              <a:t>Common Issue: Traditional methods may prematurely converge to a suboptimal NE, missing the globally optimal solution.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868933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49</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0F2A-CDF8-CFEA-2570-84554E1D04BE}"/>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A9482BB2-2C89-6826-A0FA-3978FC4EC2E3}"/>
              </a:ext>
            </a:extLst>
          </p:cNvPr>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Region</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Mining</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a:extLst>
              <a:ext uri="{FF2B5EF4-FFF2-40B4-BE49-F238E27FC236}">
                <a16:creationId xmlns:a16="http://schemas.microsoft.com/office/drawing/2014/main" id="{6DF973AC-DEC8-3316-B567-E630C2A05883}"/>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9E1BD7EA-7064-C1AA-2913-071E96D6155C}"/>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EB643CB0-7710-A2C8-B9C6-BCD77567E49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19513B1D-23F7-7841-6A9A-B2168251CCF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CADB301E-8F59-2B27-8B71-423517C04EF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50</a:t>
            </a:fld>
            <a:endParaRPr lang="zh-HK" altLang="en-US" sz="1600" dirty="0">
              <a:solidFill>
                <a:schemeClr val="bg1"/>
              </a:solidFill>
            </a:endParaRPr>
          </a:p>
        </p:txBody>
      </p:sp>
      <p:sp>
        <p:nvSpPr>
          <p:cNvPr id="27" name="矩形 26">
            <a:extLst>
              <a:ext uri="{FF2B5EF4-FFF2-40B4-BE49-F238E27FC236}">
                <a16:creationId xmlns:a16="http://schemas.microsoft.com/office/drawing/2014/main" id="{55984558-D24C-7748-F388-266B7C91A6F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8B7CC5A3-D7D8-6F95-7E93-D7DEB62DB1BB}"/>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7" name="文本框 6">
            <a:extLst>
              <a:ext uri="{FF2B5EF4-FFF2-40B4-BE49-F238E27FC236}">
                <a16:creationId xmlns:a16="http://schemas.microsoft.com/office/drawing/2014/main" id="{67137EC0-DF7E-DE75-833F-2E65F47C4B0F}"/>
              </a:ext>
            </a:extLst>
          </p:cNvPr>
          <p:cNvSpPr txBox="1"/>
          <p:nvPr/>
        </p:nvSpPr>
        <p:spPr>
          <a:xfrm>
            <a:off x="623999" y="1372185"/>
            <a:ext cx="11181725" cy="646331"/>
          </a:xfrm>
          <a:prstGeom prst="rect">
            <a:avLst/>
          </a:prstGeom>
          <a:noFill/>
        </p:spPr>
        <p:txBody>
          <a:bodyPr wrap="square">
            <a:spAutoFit/>
          </a:bodyPr>
          <a:lstStyle/>
          <a:p>
            <a:pPr algn="just"/>
            <a:r>
              <a:rPr lang="en-US" altLang="zh-CN" sz="1800" dirty="0">
                <a:solidFill>
                  <a:srgbClr val="000000"/>
                </a:solidFill>
                <a:effectLst/>
                <a:latin typeface="Times New Roman" panose="02020603050405020304" pitchFamily="18" charset="0"/>
                <a:cs typeface="Times New Roman" panose="02020603050405020304" pitchFamily="18" charset="0"/>
              </a:rPr>
              <a:t>The region mining component first identifies important regions that cover the objects of interest by grouping, and then derives representations for these regions by reassigning the </a:t>
            </a:r>
            <a:r>
              <a:rPr lang="en-US" altLang="zh-CN" sz="1800" dirty="0" err="1">
                <a:solidFill>
                  <a:srgbClr val="000000"/>
                </a:solidFill>
                <a:effectLst/>
                <a:latin typeface="Times New Roman" panose="02020603050405020304" pitchFamily="18" charset="0"/>
                <a:cs typeface="Times New Roman" panose="02020603050405020304" pitchFamily="18" charset="0"/>
              </a:rPr>
              <a:t>RoI</a:t>
            </a:r>
            <a:r>
              <a:rPr lang="en-US" altLang="zh-CN" sz="1800" dirty="0">
                <a:solidFill>
                  <a:srgbClr val="000000"/>
                </a:solidFill>
                <a:effectLst/>
                <a:latin typeface="Times New Roman" panose="02020603050405020304" pitchFamily="18" charset="0"/>
                <a:cs typeface="Times New Roman" panose="02020603050405020304" pitchFamily="18" charset="0"/>
              </a:rPr>
              <a:t> features accordingly. </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90C3745-2CE2-12E2-187A-9529B6C23633}"/>
              </a:ext>
            </a:extLst>
          </p:cNvPr>
          <p:cNvSpPr txBox="1"/>
          <p:nvPr/>
        </p:nvSpPr>
        <p:spPr>
          <a:xfrm>
            <a:off x="623999" y="2301368"/>
            <a:ext cx="6176432" cy="369332"/>
          </a:xfrm>
          <a:prstGeom prst="rect">
            <a:avLst/>
          </a:prstGeom>
          <a:noFill/>
        </p:spPr>
        <p:txBody>
          <a:bodyPr wrap="square">
            <a:spAutoFit/>
          </a:bodyPr>
          <a:lstStyle/>
          <a:p>
            <a:r>
              <a:rPr lang="en-US" altLang="zh-CN" sz="1800" b="1" dirty="0">
                <a:solidFill>
                  <a:srgbClr val="000000"/>
                </a:solidFill>
                <a:effectLst/>
                <a:latin typeface="Times New Roman" panose="02020603050405020304" pitchFamily="18" charset="0"/>
                <a:cs typeface="Times New Roman" panose="02020603050405020304" pitchFamily="18" charset="0"/>
              </a:rPr>
              <a:t>A centroid</a:t>
            </a:r>
            <a:r>
              <a:rPr lang="en-US" altLang="zh-CN" b="1" dirty="0">
                <a:solidFill>
                  <a:srgbClr val="000000"/>
                </a:solidFill>
                <a:latin typeface="Times New Roman" panose="02020603050405020304" pitchFamily="18" charset="0"/>
                <a:cs typeface="Times New Roman" panose="02020603050405020304" pitchFamily="18" charset="0"/>
              </a:rPr>
              <a:t>-based g</a:t>
            </a:r>
            <a:r>
              <a:rPr lang="en-US" altLang="zh-CN" sz="1800" b="1" dirty="0">
                <a:solidFill>
                  <a:srgbClr val="000000"/>
                </a:solidFill>
                <a:effectLst/>
                <a:latin typeface="Times New Roman" panose="02020603050405020304" pitchFamily="18" charset="0"/>
                <a:cs typeface="Times New Roman" panose="02020603050405020304" pitchFamily="18" charset="0"/>
              </a:rPr>
              <a:t>rouping</a:t>
            </a:r>
            <a:r>
              <a:rPr lang="en-US" altLang="zh-CN" b="1" dirty="0">
                <a:solidFill>
                  <a:srgbClr val="000000"/>
                </a:solidFill>
                <a:latin typeface="Times New Roman" panose="02020603050405020304" pitchFamily="18" charset="0"/>
                <a:cs typeface="Times New Roman" panose="02020603050405020304" pitchFamily="18" charset="0"/>
              </a:rPr>
              <a:t> :</a:t>
            </a:r>
            <a:endParaRPr lang="zh-CN" altLang="en-US" b="1"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2CAB200-9FEE-1BE8-D667-A3640F1E0D2D}"/>
                  </a:ext>
                </a:extLst>
              </p:cNvPr>
              <p:cNvSpPr txBox="1"/>
              <p:nvPr/>
            </p:nvSpPr>
            <p:spPr>
              <a:xfrm>
                <a:off x="603998" y="2776310"/>
                <a:ext cx="11324002" cy="668901"/>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Specifically, after the RPN, we get </a:t>
                </a: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𝑁</m:t>
                        </m:r>
                      </m:e>
                      <m:sub>
                        <m:r>
                          <a:rPr lang="en-US" altLang="zh-CN" b="0" i="1" smtClean="0">
                            <a:solidFill>
                              <a:srgbClr val="000000"/>
                            </a:solidFill>
                            <a:latin typeface="Cambria Math" panose="02040503050406030204" pitchFamily="18" charset="0"/>
                            <a:cs typeface="Times New Roman" panose="02020603050405020304" pitchFamily="18" charset="0"/>
                          </a:rPr>
                          <m:t>𝑟𝑒𝑔</m:t>
                        </m:r>
                      </m:sub>
                    </m:sSub>
                  </m:oMath>
                </a14:m>
                <a:r>
                  <a:rPr lang="en-US" altLang="zh-CN" dirty="0">
                    <a:solidFill>
                      <a:srgbClr val="000000"/>
                    </a:solidFill>
                    <a:latin typeface="Times New Roman" panose="02020603050405020304" pitchFamily="18" charset="0"/>
                    <a:cs typeface="Times New Roman" panose="02020603050405020304" pitchFamily="18" charset="0"/>
                  </a:rPr>
                  <a:t> region proposals in the form of {</a:t>
                </a: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𝑐</m:t>
                        </m:r>
                      </m:e>
                      <m:sub>
                        <m:r>
                          <a:rPr lang="en-US" altLang="zh-CN" b="0" i="1" smtClean="0">
                            <a:solidFill>
                              <a:srgbClr val="000000"/>
                            </a:solidFill>
                            <a:latin typeface="Cambria Math" panose="02040503050406030204" pitchFamily="18" charset="0"/>
                            <a:cs typeface="Times New Roman" panose="02020603050405020304" pitchFamily="18" charset="0"/>
                          </a:rPr>
                          <m:t>𝑥</m:t>
                        </m:r>
                      </m:sub>
                    </m:sSub>
                  </m:oMath>
                </a14:m>
                <a:r>
                  <a:rPr lang="en-US" altLang="zh-CN"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cs typeface="Times New Roman" panose="02020603050405020304" pitchFamily="18" charset="0"/>
                          </a:rPr>
                          <m:t>𝑐</m:t>
                        </m:r>
                      </m:e>
                      <m:sub>
                        <m:r>
                          <a:rPr lang="en-US" altLang="zh-CN" b="0" i="1" smtClean="0">
                            <a:solidFill>
                              <a:srgbClr val="000000"/>
                            </a:solidFill>
                            <a:latin typeface="Cambria Math" panose="02040503050406030204" pitchFamily="18" charset="0"/>
                            <a:cs typeface="Times New Roman" panose="02020603050405020304" pitchFamily="18" charset="0"/>
                          </a:rPr>
                          <m:t>𝑦</m:t>
                        </m:r>
                      </m:sub>
                    </m:sSub>
                  </m:oMath>
                </a14:m>
                <a:r>
                  <a:rPr lang="en-US" altLang="zh-CN"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h</a:t>
                </a:r>
                <a:r>
                  <a:rPr lang="en-US" altLang="zh-CN" dirty="0">
                    <a:solidFill>
                      <a:srgbClr val="000000"/>
                    </a:solidFill>
                    <a:latin typeface="Times New Roman" panose="02020603050405020304" pitchFamily="18" charset="0"/>
                    <a:cs typeface="Times New Roman" panose="02020603050405020304" pitchFamily="18" charset="0"/>
                  </a:rPr>
                  <a:t>}. By applying K-means clustering to the center coordinates, we can obtain </a:t>
                </a:r>
                <a:r>
                  <a:rPr lang="en-US" altLang="zh-CN" i="1" dirty="0">
                    <a:solidFill>
                      <a:srgbClr val="000000"/>
                    </a:solidFill>
                    <a:latin typeface="Times New Roman" panose="02020603050405020304" pitchFamily="18" charset="0"/>
                    <a:cs typeface="Times New Roman" panose="02020603050405020304" pitchFamily="18" charset="0"/>
                  </a:rPr>
                  <a:t>K </a:t>
                </a:r>
                <a:r>
                  <a:rPr lang="en-US" altLang="zh-CN" dirty="0">
                    <a:solidFill>
                      <a:srgbClr val="000000"/>
                    </a:solidFill>
                    <a:latin typeface="Times New Roman" panose="02020603050405020304" pitchFamily="18" charset="0"/>
                    <a:cs typeface="Times New Roman" panose="02020603050405020304" pitchFamily="18" charset="0"/>
                  </a:rPr>
                  <a:t>clusters.</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2CAB200-9FEE-1BE8-D667-A3640F1E0D2D}"/>
                  </a:ext>
                </a:extLst>
              </p:cNvPr>
              <p:cNvSpPr txBox="1">
                <a:spLocks noRot="1" noChangeAspect="1" noMove="1" noResize="1" noEditPoints="1" noAdjustHandles="1" noChangeArrowheads="1" noChangeShapeType="1" noTextEdit="1"/>
              </p:cNvSpPr>
              <p:nvPr/>
            </p:nvSpPr>
            <p:spPr>
              <a:xfrm>
                <a:off x="603998" y="2776310"/>
                <a:ext cx="11324002" cy="668901"/>
              </a:xfrm>
              <a:prstGeom prst="rect">
                <a:avLst/>
              </a:prstGeom>
              <a:blipFill>
                <a:blip r:embed="rId3"/>
                <a:stretch>
                  <a:fillRect l="-431" t="-4545" b="-13636"/>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932A0BC6-2D7B-0D1A-403B-8500FC28542A}"/>
              </a:ext>
            </a:extLst>
          </p:cNvPr>
          <p:cNvSpPr txBox="1"/>
          <p:nvPr/>
        </p:nvSpPr>
        <p:spPr>
          <a:xfrm>
            <a:off x="623131" y="3800561"/>
            <a:ext cx="4572000" cy="369332"/>
          </a:xfrm>
          <a:prstGeom prst="rect">
            <a:avLst/>
          </a:prstGeom>
          <a:noFill/>
        </p:spPr>
        <p:txBody>
          <a:bodyPr wrap="square" rtlCol="0" anchor="t">
            <a:spAutoFit/>
          </a:bodyPr>
          <a:lstStyle/>
          <a:p>
            <a:r>
              <a:rPr lang="en-US" altLang="zh-CN" b="1" dirty="0">
                <a:solidFill>
                  <a:srgbClr val="000000"/>
                </a:solidFill>
                <a:latin typeface="Times New Roman" panose="02020603050405020304" pitchFamily="18" charset="0"/>
                <a:cs typeface="Times New Roman" panose="02020603050405020304" pitchFamily="18" charset="0"/>
              </a:rPr>
              <a:t>Feature Reassignment :</a:t>
            </a:r>
            <a:r>
              <a:rPr lang="zh-CN" altLang="en-US" b="1" dirty="0">
                <a:solidFill>
                  <a:srgbClr val="000000"/>
                </a:solidFill>
                <a:latin typeface="Times New Roman" panose="02020603050405020304" pitchFamily="18" charset="0"/>
                <a:cs typeface="Times New Roman" panose="02020603050405020304" pitchFamily="18" charset="0"/>
              </a:rPr>
              <a:t> </a:t>
            </a:r>
          </a:p>
        </p:txBody>
      </p:sp>
      <p:sp>
        <p:nvSpPr>
          <p:cNvPr id="3" name="文本框 2">
            <a:extLst>
              <a:ext uri="{FF2B5EF4-FFF2-40B4-BE49-F238E27FC236}">
                <a16:creationId xmlns:a16="http://schemas.microsoft.com/office/drawing/2014/main" id="{CD822956-26EA-BC29-9142-3C9784345315}"/>
              </a:ext>
            </a:extLst>
          </p:cNvPr>
          <p:cNvSpPr txBox="1"/>
          <p:nvPr/>
        </p:nvSpPr>
        <p:spPr>
          <a:xfrm>
            <a:off x="623131" y="4245923"/>
            <a:ext cx="10800001" cy="646331"/>
          </a:xfrm>
          <a:prstGeom prst="rect">
            <a:avLst/>
          </a:prstGeom>
          <a:noFill/>
        </p:spPr>
        <p:txBody>
          <a:bodyPr wrap="square">
            <a:spAutoFit/>
          </a:bodyPr>
          <a:lstStyle/>
          <a:p>
            <a:pPr algn="just"/>
            <a:r>
              <a:rPr lang="en-US" altLang="zh-CN" sz="1800" dirty="0">
                <a:solidFill>
                  <a:srgbClr val="000000"/>
                </a:solidFill>
                <a:effectLst/>
                <a:latin typeface="Times New Roman" panose="02020603050405020304" pitchFamily="18" charset="0"/>
                <a:cs typeface="Times New Roman" panose="02020603050405020304" pitchFamily="18" charset="0"/>
              </a:rPr>
              <a:t>Given the selected regions, we derive the feature representations thereof by reassigning the </a:t>
            </a:r>
            <a:r>
              <a:rPr lang="en-US" altLang="zh-CN" sz="1800" dirty="0" err="1">
                <a:solidFill>
                  <a:srgbClr val="000000"/>
                </a:solidFill>
                <a:effectLst/>
                <a:latin typeface="Times New Roman" panose="02020603050405020304" pitchFamily="18" charset="0"/>
                <a:cs typeface="Times New Roman" panose="02020603050405020304" pitchFamily="18" charset="0"/>
              </a:rPr>
              <a:t>RoI</a:t>
            </a:r>
            <a:r>
              <a:rPr lang="en-US" altLang="zh-CN" sz="1800" dirty="0">
                <a:solidFill>
                  <a:srgbClr val="000000"/>
                </a:solidFill>
                <a:effectLst/>
                <a:latin typeface="Times New Roman" panose="02020603050405020304" pitchFamily="18" charset="0"/>
                <a:cs typeface="Times New Roman" panose="02020603050405020304" pitchFamily="18" charset="0"/>
              </a:rPr>
              <a:t> features according to the grouping results.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98DF58B-0086-8468-0ED4-3F6F8F314FBF}"/>
                  </a:ext>
                </a:extLst>
              </p:cNvPr>
              <p:cNvSpPr txBox="1"/>
              <p:nvPr/>
            </p:nvSpPr>
            <p:spPr>
              <a:xfrm>
                <a:off x="623131" y="5069467"/>
                <a:ext cx="11324002" cy="669992"/>
              </a:xfrm>
              <a:prstGeom prst="rect">
                <a:avLst/>
              </a:prstGeom>
              <a:noFill/>
            </p:spPr>
            <p:txBody>
              <a:bodyPr wrap="square">
                <a:spAutoFit/>
              </a:bodyPr>
              <a:lstStyle/>
              <a:p>
                <a:pPr algn="just"/>
                <a:r>
                  <a:rPr lang="en-US" altLang="zh-CN" dirty="0">
                    <a:solidFill>
                      <a:srgbClr val="000000"/>
                    </a:solidFill>
                    <a:latin typeface="Times New Roman" panose="02020603050405020304" pitchFamily="18" charset="0"/>
                    <a:cs typeface="Times New Roman" panose="02020603050405020304" pitchFamily="18" charset="0"/>
                  </a:rPr>
                  <a:t>Specifically, each region is associated with a subset of region proposals assigned to the corresponding K-means cluster. By stacking the corresponding </a:t>
                </a:r>
                <a:r>
                  <a:rPr lang="en-US" altLang="zh-CN" dirty="0" err="1">
                    <a:solidFill>
                      <a:srgbClr val="000000"/>
                    </a:solidFill>
                    <a:latin typeface="Times New Roman" panose="02020603050405020304" pitchFamily="18" charset="0"/>
                    <a:cs typeface="Times New Roman" panose="02020603050405020304" pitchFamily="18" charset="0"/>
                  </a:rPr>
                  <a:t>RoI</a:t>
                </a:r>
                <a:r>
                  <a:rPr lang="en-US" altLang="zh-CN" dirty="0">
                    <a:solidFill>
                      <a:srgbClr val="000000"/>
                    </a:solidFill>
                    <a:latin typeface="Times New Roman" panose="02020603050405020304" pitchFamily="18" charset="0"/>
                    <a:cs typeface="Times New Roman" panose="02020603050405020304" pitchFamily="18" charset="0"/>
                  </a:rPr>
                  <a:t> features, we can obtain a matrix </a:t>
                </a:r>
                <a14:m>
                  <m:oMath xmlns:m="http://schemas.openxmlformats.org/officeDocument/2006/math">
                    <m:sSub>
                      <m:sSubPr>
                        <m:ctrlPr>
                          <a:rPr lang="el-GR" altLang="zh-CN"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Θ</m:t>
                        </m:r>
                      </m:e>
                      <m:sub>
                        <m:r>
                          <a:rPr lang="en-US"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zh-CN" altLang="el-GR"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𝜖</m:t>
                    </m:r>
                    <m:sSup>
                      <m:sSupPr>
                        <m:ctrlPr>
                          <a:rPr lang="en-US" altLang="zh-CN"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ℝ</m:t>
                        </m:r>
                      </m:e>
                      <m:sup>
                        <m:sSub>
                          <m:sSubPr>
                            <m:ctrlPr>
                              <a:rPr lang="en-US" altLang="zh-CN"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𝑚</m:t>
                            </m:r>
                          </m:e>
                          <m:sub>
                            <m:r>
                              <a:rPr lang="en-US"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𝑑</m:t>
                        </m:r>
                      </m:sup>
                    </m:sSup>
                  </m:oMath>
                </a14:m>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to represent the </a:t>
                </a:r>
                <a:r>
                  <a:rPr lang="en-US" altLang="zh-CN" i="1" dirty="0">
                    <a:solidFill>
                      <a:srgbClr val="000000"/>
                    </a:solidFill>
                    <a:latin typeface="Times New Roman" panose="02020603050405020304" pitchFamily="18" charset="0"/>
                    <a:cs typeface="Times New Roman" panose="02020603050405020304" pitchFamily="18" charset="0"/>
                  </a:rPr>
                  <a:t>k</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err="1">
                    <a:solidFill>
                      <a:srgbClr val="000000"/>
                    </a:solidFill>
                    <a:latin typeface="Times New Roman" panose="02020603050405020304" pitchFamily="18" charset="0"/>
                    <a:cs typeface="Times New Roman" panose="02020603050405020304" pitchFamily="18" charset="0"/>
                  </a:rPr>
                  <a:t>th</a:t>
                </a:r>
                <a:r>
                  <a:rPr lang="en-US" altLang="zh-CN" dirty="0">
                    <a:solidFill>
                      <a:srgbClr val="000000"/>
                    </a:solidFill>
                    <a:latin typeface="Times New Roman" panose="02020603050405020304" pitchFamily="18" charset="0"/>
                    <a:cs typeface="Times New Roman" panose="02020603050405020304" pitchFamily="18" charset="0"/>
                  </a:rPr>
                  <a:t> region.</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F98DF58B-0086-8468-0ED4-3F6F8F314FBF}"/>
                  </a:ext>
                </a:extLst>
              </p:cNvPr>
              <p:cNvSpPr txBox="1">
                <a:spLocks noRot="1" noChangeAspect="1" noMove="1" noResize="1" noEditPoints="1" noAdjustHandles="1" noChangeArrowheads="1" noChangeShapeType="1" noTextEdit="1"/>
              </p:cNvSpPr>
              <p:nvPr/>
            </p:nvSpPr>
            <p:spPr>
              <a:xfrm>
                <a:off x="623131" y="5069467"/>
                <a:ext cx="11324002" cy="669992"/>
              </a:xfrm>
              <a:prstGeom prst="rect">
                <a:avLst/>
              </a:prstGeom>
              <a:blipFill>
                <a:blip r:embed="rId4"/>
                <a:stretch>
                  <a:fillRect l="-431" t="-5455" r="-484" b="-10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09459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24000" y="905958"/>
            <a:ext cx="4572000" cy="398780"/>
          </a:xfrm>
          <a:prstGeom prst="rect">
            <a:avLst/>
          </a:prstGeom>
          <a:noFill/>
        </p:spPr>
        <p:txBody>
          <a:bodyPr wrap="square" rtlCol="0" anchor="t">
            <a:spAutoFit/>
          </a:bodyPr>
          <a:lstStyle/>
          <a:p>
            <a:r>
              <a:rPr lang="en-US" altLang="zh-CN" sz="2000" b="1">
                <a:solidFill>
                  <a:srgbClr val="0174AB"/>
                </a:solidFill>
                <a:latin typeface="Arial" panose="020B0604020202020204" pitchFamily="34" charset="0"/>
                <a:cs typeface="Arial" panose="020B0604020202020204" pitchFamily="34" charset="0"/>
              </a:rPr>
              <a:t>Maximum Entropy MARL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51</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 name="图片 2">
            <a:extLst>
              <a:ext uri="{FF2B5EF4-FFF2-40B4-BE49-F238E27FC236}">
                <a16:creationId xmlns:a16="http://schemas.microsoft.com/office/drawing/2014/main" id="{01A25F5E-71DD-E69E-3355-06CE2CC3ED74}"/>
              </a:ext>
            </a:extLst>
          </p:cNvPr>
          <p:cNvPicPr>
            <a:picLocks noChangeAspect="1"/>
          </p:cNvPicPr>
          <p:nvPr/>
        </p:nvPicPr>
        <p:blipFill>
          <a:blip r:embed="rId3"/>
          <a:stretch>
            <a:fillRect/>
          </a:stretch>
        </p:blipFill>
        <p:spPr>
          <a:xfrm>
            <a:off x="8250667" y="2317549"/>
            <a:ext cx="3749333" cy="2932441"/>
          </a:xfrm>
          <a:prstGeom prst="rect">
            <a:avLst/>
          </a:prstGeom>
        </p:spPr>
      </p:pic>
      <p:pic>
        <p:nvPicPr>
          <p:cNvPr id="8" name="图片 7">
            <a:extLst>
              <a:ext uri="{FF2B5EF4-FFF2-40B4-BE49-F238E27FC236}">
                <a16:creationId xmlns:a16="http://schemas.microsoft.com/office/drawing/2014/main" id="{BEC2E65F-11C5-9E50-32DD-18C84C210C93}"/>
              </a:ext>
            </a:extLst>
          </p:cNvPr>
          <p:cNvPicPr>
            <a:picLocks noChangeAspect="1"/>
          </p:cNvPicPr>
          <p:nvPr/>
        </p:nvPicPr>
        <p:blipFill>
          <a:blip r:embed="rId4"/>
          <a:stretch>
            <a:fillRect/>
          </a:stretch>
        </p:blipFill>
        <p:spPr>
          <a:xfrm>
            <a:off x="192000" y="3012019"/>
            <a:ext cx="7673270" cy="815516"/>
          </a:xfrm>
          <a:prstGeom prst="rect">
            <a:avLst/>
          </a:prstGeom>
        </p:spPr>
      </p:pic>
      <p:sp>
        <p:nvSpPr>
          <p:cNvPr id="15" name="文本框 14">
            <a:extLst>
              <a:ext uri="{FF2B5EF4-FFF2-40B4-BE49-F238E27FC236}">
                <a16:creationId xmlns:a16="http://schemas.microsoft.com/office/drawing/2014/main" id="{AB33F6DC-9CCC-D9B0-1BC5-F1002C25C095}"/>
              </a:ext>
            </a:extLst>
          </p:cNvPr>
          <p:cNvSpPr txBox="1"/>
          <p:nvPr/>
        </p:nvSpPr>
        <p:spPr>
          <a:xfrm>
            <a:off x="680172" y="1820737"/>
            <a:ext cx="6927828" cy="1015663"/>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To enhance exploration, the paper introduces a maximum entropy objective, adding an entropy term to encourage randomness in the policy:</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7D0BF1F-FA2F-0D30-9259-6E08EC3C45D9}"/>
                  </a:ext>
                </a:extLst>
              </p:cNvPr>
              <p:cNvSpPr txBox="1"/>
              <p:nvPr/>
            </p:nvSpPr>
            <p:spPr>
              <a:xfrm>
                <a:off x="680172" y="4250374"/>
                <a:ext cx="6927828" cy="1651221"/>
              </a:xfrm>
              <a:prstGeom prst="rect">
                <a:avLst/>
              </a:prstGeom>
              <a:noFill/>
            </p:spPr>
            <p:txBody>
              <a:bodyPr wrap="square">
                <a:spAutoFit/>
              </a:bodyPr>
              <a:lstStyle/>
              <a:p>
                <a:pPr algn="just"/>
                <a14:m>
                  <m:oMath xmlns:m="http://schemas.openxmlformats.org/officeDocument/2006/math">
                    <m:r>
                      <a:rPr lang="en-US" altLang="zh-CN" sz="2000" b="0" i="1" dirty="0" smtClean="0">
                        <a:latin typeface="Cambria Math" panose="02040503050406030204" pitchFamily="18" charset="0"/>
                        <a:ea typeface="Cambria Math" panose="02040503050406030204" pitchFamily="18" charset="0"/>
                      </a:rPr>
                      <m:t>ℋ</m:t>
                    </m:r>
                    <m:r>
                      <m:rPr>
                        <m:nor/>
                      </m:rPr>
                      <a:rPr lang="en-US" altLang="zh-CN" sz="2000" b="0" dirty="0" smtClean="0">
                        <a:latin typeface="Times New Roman" panose="02020603050405020304" pitchFamily="18" charset="0"/>
                        <a:cs typeface="Times New Roman" panose="02020603050405020304" pitchFamily="18" charset="0"/>
                      </a:rPr>
                      <m:t>(</m:t>
                    </m:r>
                    <m:sSup>
                      <m:sSupPr>
                        <m:ctrlPr>
                          <a:rPr lang="en-US" altLang="zh-CN" sz="2000" b="0" i="1" dirty="0" smtClean="0">
                            <a:latin typeface="Cambria Math" panose="02040503050406030204" pitchFamily="18" charset="0"/>
                          </a:rPr>
                        </m:ctrlPr>
                      </m:sSupPr>
                      <m:e>
                        <m:r>
                          <m:rPr>
                            <m:sty m:val="p"/>
                          </m:rPr>
                          <a:rPr lang="el-GR" altLang="zh-CN" sz="2000" i="1" dirty="0">
                            <a:latin typeface="Cambria Math" panose="02040503050406030204" pitchFamily="18" charset="0"/>
                            <a:ea typeface="Cambria Math" panose="02040503050406030204" pitchFamily="18" charset="0"/>
                          </a:rPr>
                          <m:t>π</m:t>
                        </m:r>
                      </m:e>
                      <m:sup>
                        <m:r>
                          <m:rPr>
                            <m:sty m:val="p"/>
                          </m:rPr>
                          <a:rPr lang="en-US" altLang="zh-CN" sz="2000" i="1" dirty="0">
                            <a:latin typeface="Cambria Math" panose="02040503050406030204" pitchFamily="18" charset="0"/>
                          </a:rPr>
                          <m:t>i</m:t>
                        </m:r>
                      </m:sup>
                    </m:sSup>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b="0" i="1" dirty="0" smtClean="0">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s</m:t>
                        </m:r>
                      </m:e>
                      <m:sub>
                        <m:r>
                          <m:rPr>
                            <m:sty m:val="p"/>
                          </m:rPr>
                          <a:rPr lang="en-US" altLang="zh-CN" sz="2000" i="1" dirty="0">
                            <a:latin typeface="Cambria Math" panose="02040503050406030204" pitchFamily="18" charset="0"/>
                            <a:ea typeface="Cambria Math" panose="02040503050406030204" pitchFamily="18" charset="0"/>
                          </a:rPr>
                          <m:t>t</m:t>
                        </m:r>
                      </m:sub>
                    </m:sSub>
                    <m:r>
                      <a:rPr lang="en-US" altLang="zh-CN" sz="2000" b="0" i="1" dirty="0" smtClean="0">
                        <a:latin typeface="Cambria Math" panose="02040503050406030204" pitchFamily="18" charset="0"/>
                        <a:ea typeface="Cambria Math" panose="02040503050406030204" pitchFamily="18" charset="0"/>
                      </a:rPr>
                      <m:t>)</m:t>
                    </m:r>
                    <m:r>
                      <m:rPr>
                        <m:nor/>
                      </m:rPr>
                      <a:rPr lang="en-US" altLang="zh-CN" sz="2000" b="0" dirty="0" smtClean="0">
                        <a:latin typeface="Times New Roman" panose="02020603050405020304" pitchFamily="18" charset="0"/>
                        <a:cs typeface="Times New Roman" panose="02020603050405020304" pitchFamily="18" charset="0"/>
                      </a:rPr>
                      <m:t>)</m:t>
                    </m:r>
                    <m:r>
                      <a:rPr lang="en-US" altLang="zh-CN" sz="2000" i="1" dirty="0">
                        <a:latin typeface="Cambria Math" panose="02040503050406030204" pitchFamily="18" charset="0"/>
                      </a:rPr>
                      <m:t>=</m:t>
                    </m:r>
                    <m:r>
                      <a:rPr lang="en-US" altLang="zh-CN" sz="2000" dirty="0">
                        <a:latin typeface="Cambria Math" panose="02040503050406030204" pitchFamily="18" charset="0"/>
                        <a:ea typeface="Cambria Math" panose="02040503050406030204" pitchFamily="18" charset="0"/>
                      </a:rPr>
                      <m:t>−</m:t>
                    </m:r>
                    <m:nary>
                      <m:naryPr>
                        <m:chr m:val="∑"/>
                        <m:supHide m:val="on"/>
                        <m:ctrlPr>
                          <a:rPr lang="en-US" altLang="zh-CN" sz="2000" i="1" dirty="0" smtClean="0">
                            <a:latin typeface="Cambria Math" panose="02040503050406030204" pitchFamily="18" charset="0"/>
                            <a:ea typeface="Cambria Math" panose="02040503050406030204" pitchFamily="18" charset="0"/>
                          </a:rPr>
                        </m:ctrlPr>
                      </m:naryPr>
                      <m:sub>
                        <m:r>
                          <m:rPr>
                            <m:sty m:val="p"/>
                          </m:rPr>
                          <a:rPr lang="en-US" altLang="zh-CN" sz="2000" i="1" dirty="0">
                            <a:latin typeface="Cambria Math" panose="02040503050406030204" pitchFamily="18" charset="0"/>
                            <a:ea typeface="Cambria Math" panose="02040503050406030204" pitchFamily="18" charset="0"/>
                          </a:rPr>
                          <m:t>a</m:t>
                        </m:r>
                      </m:sub>
                      <m:sup/>
                      <m:e>
                        <m:sSup>
                          <m:sSupPr>
                            <m:ctrlPr>
                              <a:rPr lang="en-US" altLang="zh-CN" sz="2000" i="1" dirty="0">
                                <a:latin typeface="Cambria Math" panose="02040503050406030204" pitchFamily="18" charset="0"/>
                              </a:rPr>
                            </m:ctrlPr>
                          </m:sSupPr>
                          <m:e>
                            <m:r>
                              <m:rPr>
                                <m:sty m:val="p"/>
                              </m:rPr>
                              <a:rPr lang="el-GR" altLang="zh-CN" sz="2000" i="1" dirty="0">
                                <a:latin typeface="Cambria Math" panose="02040503050406030204" pitchFamily="18" charset="0"/>
                                <a:ea typeface="Cambria Math" panose="02040503050406030204" pitchFamily="18" charset="0"/>
                              </a:rPr>
                              <m:t>π</m:t>
                            </m:r>
                          </m:e>
                          <m:sup>
                            <m:r>
                              <m:rPr>
                                <m:sty m:val="p"/>
                              </m:rPr>
                              <a:rPr lang="en-US" altLang="zh-CN" sz="2000" i="1" dirty="0">
                                <a:latin typeface="Cambria Math" panose="02040503050406030204" pitchFamily="18" charset="0"/>
                              </a:rPr>
                              <m:t>i</m:t>
                            </m:r>
                          </m:sup>
                        </m:sSup>
                        <m:d>
                          <m:dPr>
                            <m:ctrlPr>
                              <a:rPr lang="en-US" altLang="zh-CN" sz="2000" i="1" dirty="0">
                                <a:latin typeface="Cambria Math" panose="02040503050406030204" pitchFamily="18" charset="0"/>
                                <a:ea typeface="Cambria Math" panose="02040503050406030204" pitchFamily="18" charset="0"/>
                              </a:rPr>
                            </m:ctrlPr>
                          </m:dPr>
                          <m:e>
                            <m:r>
                              <a:rPr lang="en-US" altLang="zh-CN" sz="2000" b="0" i="1" dirty="0" smtClean="0">
                                <a:latin typeface="Cambria Math" panose="02040503050406030204" pitchFamily="18" charset="0"/>
                                <a:ea typeface="Cambria Math" panose="02040503050406030204" pitchFamily="18" charset="0"/>
                              </a:rPr>
                              <m:t>𝑎</m:t>
                            </m:r>
                          </m:e>
                          <m:e>
                            <m:sSub>
                              <m:sSubPr>
                                <m:ctrlPr>
                                  <a:rPr lang="en-US" altLang="zh-CN" sz="2000" i="1" dirty="0">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s</m:t>
                                </m:r>
                              </m:e>
                              <m:sub>
                                <m:r>
                                  <m:rPr>
                                    <m:sty m:val="p"/>
                                  </m:rPr>
                                  <a:rPr lang="en-US" altLang="zh-CN" sz="2000" i="1" dirty="0">
                                    <a:latin typeface="Cambria Math" panose="02040503050406030204" pitchFamily="18" charset="0"/>
                                    <a:ea typeface="Cambria Math" panose="02040503050406030204" pitchFamily="18" charset="0"/>
                                  </a:rPr>
                                  <m:t>t</m:t>
                                </m:r>
                              </m:sub>
                            </m:sSub>
                          </m:e>
                        </m:d>
                        <m:r>
                          <a:rPr lang="en-US" altLang="zh-CN" sz="2000" b="0" i="1" dirty="0" smtClean="0">
                            <a:latin typeface="Cambria Math" panose="02040503050406030204" pitchFamily="18" charset="0"/>
                            <a:ea typeface="Cambria Math" panose="02040503050406030204" pitchFamily="18" charset="0"/>
                          </a:rPr>
                          <m:t>𝑙𝑜𝑔</m:t>
                        </m:r>
                      </m:e>
                    </m:nary>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000" i="1" dirty="0">
                            <a:latin typeface="Cambria Math" panose="02040503050406030204" pitchFamily="18" charset="0"/>
                          </a:rPr>
                        </m:ctrlPr>
                      </m:sSupPr>
                      <m:e>
                        <m:r>
                          <m:rPr>
                            <m:sty m:val="p"/>
                          </m:rPr>
                          <a:rPr lang="el-GR" altLang="zh-CN" sz="2000" i="1" dirty="0">
                            <a:latin typeface="Cambria Math" panose="02040503050406030204" pitchFamily="18" charset="0"/>
                            <a:ea typeface="Cambria Math" panose="02040503050406030204" pitchFamily="18" charset="0"/>
                          </a:rPr>
                          <m:t>π</m:t>
                        </m:r>
                      </m:e>
                      <m:sup>
                        <m:r>
                          <m:rPr>
                            <m:sty m:val="p"/>
                          </m:rPr>
                          <a:rPr lang="en-US" altLang="zh-CN" sz="2000" i="1" dirty="0">
                            <a:latin typeface="Cambria Math" panose="02040503050406030204" pitchFamily="18" charset="0"/>
                          </a:rPr>
                          <m:t>i</m:t>
                        </m:r>
                      </m:sup>
                    </m:sSup>
                    <m:d>
                      <m:dPr>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𝑎</m:t>
                        </m:r>
                      </m:e>
                      <m:e>
                        <m:sSub>
                          <m:sSubPr>
                            <m:ctrlPr>
                              <a:rPr lang="en-US" altLang="zh-CN" sz="2000" i="1" dirty="0">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s</m:t>
                            </m:r>
                          </m:e>
                          <m:sub>
                            <m:r>
                              <m:rPr>
                                <m:sty m:val="p"/>
                              </m:rPr>
                              <a:rPr lang="en-US" altLang="zh-CN" sz="2000" i="1" dirty="0">
                                <a:latin typeface="Cambria Math" panose="02040503050406030204" pitchFamily="18" charset="0"/>
                                <a:ea typeface="Cambria Math" panose="02040503050406030204" pitchFamily="18" charset="0"/>
                              </a:rPr>
                              <m:t>t</m:t>
                            </m:r>
                          </m:sub>
                        </m:sSub>
                      </m:e>
                    </m:d>
                  </m:oMath>
                </a14:m>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epresents</a:t>
                </a:r>
                <a:r>
                  <a:rPr lang="en-US" altLang="zh-CN" sz="2000" dirty="0">
                    <a:latin typeface="Times New Roman" panose="02020603050405020304" pitchFamily="18" charset="0"/>
                    <a:cs typeface="Times New Roman" panose="02020603050405020304" pitchFamily="18" charset="0"/>
                  </a:rPr>
                  <a:t> the entropy of the policy </a:t>
                </a:r>
                <a14:m>
                  <m:oMath xmlns:m="http://schemas.openxmlformats.org/officeDocument/2006/math">
                    <m:sSup>
                      <m:sSupPr>
                        <m:ctrlPr>
                          <a:rPr lang="en-US" altLang="zh-CN" sz="2000" i="1" dirty="0">
                            <a:latin typeface="Cambria Math" panose="02040503050406030204" pitchFamily="18" charset="0"/>
                          </a:rPr>
                        </m:ctrlPr>
                      </m:sSupPr>
                      <m:e>
                        <m:r>
                          <m:rPr>
                            <m:sty m:val="p"/>
                          </m:rPr>
                          <a:rPr lang="el-GR" altLang="zh-CN" sz="2000" i="1" dirty="0">
                            <a:latin typeface="Cambria Math" panose="02040503050406030204" pitchFamily="18" charset="0"/>
                            <a:ea typeface="Cambria Math" panose="02040503050406030204" pitchFamily="18" charset="0"/>
                          </a:rPr>
                          <m:t>π</m:t>
                        </m:r>
                      </m:e>
                      <m:sup>
                        <m:r>
                          <m:rPr>
                            <m:sty m:val="p"/>
                          </m:rPr>
                          <a:rPr lang="en-US" altLang="zh-CN" sz="2000" i="1" dirty="0">
                            <a:latin typeface="Cambria Math" panose="02040503050406030204" pitchFamily="18" charset="0"/>
                          </a:rPr>
                          <m:t>i</m:t>
                        </m:r>
                      </m:sup>
                    </m:sSup>
                  </m:oMath>
                </a14:m>
                <a:r>
                  <a:rPr lang="en-US" altLang="zh-CN" sz="2000" dirty="0">
                    <a:latin typeface="Times New Roman" panose="02020603050405020304" pitchFamily="18" charset="0"/>
                    <a:cs typeface="Times New Roman" panose="02020603050405020304" pitchFamily="18" charset="0"/>
                  </a:rPr>
                  <a:t> at state </a:t>
                </a:r>
                <a14:m>
                  <m:oMath xmlns:m="http://schemas.openxmlformats.org/officeDocument/2006/math">
                    <m:sSub>
                      <m:sSubPr>
                        <m:ctrlPr>
                          <a:rPr lang="en-US" altLang="zh-CN" sz="2000" i="1" dirty="0">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s</m:t>
                        </m:r>
                      </m:e>
                      <m:sub>
                        <m:r>
                          <m:rPr>
                            <m:sty m:val="p"/>
                          </m:rPr>
                          <a:rPr lang="en-US" altLang="zh-CN" sz="2000" i="1" dirty="0">
                            <a:latin typeface="Cambria Math" panose="02040503050406030204" pitchFamily="18" charset="0"/>
                            <a:ea typeface="Cambria Math" panose="02040503050406030204" pitchFamily="18" charset="0"/>
                          </a:rPr>
                          <m:t>t</m:t>
                        </m:r>
                      </m:sub>
                    </m:sSub>
                  </m:oMath>
                </a14:m>
                <a:endParaRPr lang="pt-BR" altLang="zh-CN" sz="2000" dirty="0">
                  <a:latin typeface="Times New Roman" panose="02020603050405020304" pitchFamily="18" charset="0"/>
                  <a:cs typeface="Times New Roman" panose="02020603050405020304" pitchFamily="18" charset="0"/>
                </a:endParaRPr>
              </a:p>
              <a:p>
                <a:pPr algn="just"/>
                <a:endParaRPr lang="pt-BR"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α is a temperature parameter that balances the reward term and entropy term.</a:t>
                </a:r>
                <a:endParaRPr lang="pt-BR" altLang="zh-CN" sz="2000" dirty="0">
                  <a:latin typeface="Times New Roman" panose="02020603050405020304" pitchFamily="18" charset="0"/>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87D0BF1F-FA2F-0D30-9259-6E08EC3C45D9}"/>
                  </a:ext>
                </a:extLst>
              </p:cNvPr>
              <p:cNvSpPr txBox="1">
                <a:spLocks noRot="1" noChangeAspect="1" noMove="1" noResize="1" noEditPoints="1" noAdjustHandles="1" noChangeArrowheads="1" noChangeShapeType="1" noTextEdit="1"/>
              </p:cNvSpPr>
              <p:nvPr/>
            </p:nvSpPr>
            <p:spPr>
              <a:xfrm>
                <a:off x="680172" y="4250374"/>
                <a:ext cx="6927828" cy="1651221"/>
              </a:xfrm>
              <a:prstGeom prst="rect">
                <a:avLst/>
              </a:prstGeom>
              <a:blipFill>
                <a:blip r:embed="rId5"/>
                <a:stretch>
                  <a:fillRect l="-968" t="-28782" r="-880" b="-5535"/>
                </a:stretch>
              </a:blipFill>
            </p:spPr>
            <p:txBody>
              <a:bodyPr/>
              <a:lstStyle/>
              <a:p>
                <a:r>
                  <a:rPr lang="zh-CN" alt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BD883-5F07-A29F-864B-BA9A5C7A015C}"/>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E5E1B07C-9BB5-1E2D-1CC2-9A0A3809B7F8}"/>
              </a:ext>
            </a:extLst>
          </p:cNvPr>
          <p:cNvSpPr txBox="1"/>
          <p:nvPr/>
        </p:nvSpPr>
        <p:spPr>
          <a:xfrm>
            <a:off x="624000" y="905958"/>
            <a:ext cx="4572000" cy="398780"/>
          </a:xfrm>
          <a:prstGeom prst="rect">
            <a:avLst/>
          </a:prstGeom>
          <a:noFill/>
        </p:spPr>
        <p:txBody>
          <a:bodyPr wrap="square" rtlCol="0" anchor="t">
            <a:spAutoFit/>
          </a:bodyPr>
          <a:lstStyle/>
          <a:p>
            <a:r>
              <a:rPr lang="en-US" altLang="zh-CN" sz="2000" b="1">
                <a:solidFill>
                  <a:srgbClr val="0174AB"/>
                </a:solidFill>
                <a:latin typeface="Arial" panose="020B0604020202020204" pitchFamily="34" charset="0"/>
                <a:cs typeface="Arial" panose="020B0604020202020204" pitchFamily="34" charset="0"/>
              </a:rPr>
              <a:t>Maximum Entropy MARL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5C2A5331-E34A-0537-7AC2-707C6537D8F1}"/>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3FFFB955-7CD8-5C01-5198-D9865E66C267}"/>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15987493-2192-19D6-3E2B-3C31CB4E788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93718BF9-0413-F822-1569-48469A49F18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964ACD82-849E-5D72-EC9E-E010A97C444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52</a:t>
            </a:fld>
            <a:endParaRPr lang="zh-HK" altLang="en-US" sz="1600" dirty="0">
              <a:solidFill>
                <a:schemeClr val="bg1"/>
              </a:solidFill>
            </a:endParaRPr>
          </a:p>
        </p:txBody>
      </p:sp>
      <p:sp>
        <p:nvSpPr>
          <p:cNvPr id="27" name="矩形 26">
            <a:extLst>
              <a:ext uri="{FF2B5EF4-FFF2-40B4-BE49-F238E27FC236}">
                <a16:creationId xmlns:a16="http://schemas.microsoft.com/office/drawing/2014/main" id="{90326954-816E-2B53-E747-A717718A8B27}"/>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951F8B10-1745-4F43-3469-14FDEB4BF03F}"/>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7" name="图片 6">
            <a:extLst>
              <a:ext uri="{FF2B5EF4-FFF2-40B4-BE49-F238E27FC236}">
                <a16:creationId xmlns:a16="http://schemas.microsoft.com/office/drawing/2014/main" id="{4F6A8685-811D-EBE6-CADD-A7B5890977D4}"/>
              </a:ext>
            </a:extLst>
          </p:cNvPr>
          <p:cNvPicPr>
            <a:picLocks noChangeAspect="1"/>
          </p:cNvPicPr>
          <p:nvPr/>
        </p:nvPicPr>
        <p:blipFill>
          <a:blip r:embed="rId3"/>
          <a:stretch>
            <a:fillRect/>
          </a:stretch>
        </p:blipFill>
        <p:spPr>
          <a:xfrm>
            <a:off x="1414207" y="1925511"/>
            <a:ext cx="9363585" cy="3960000"/>
          </a:xfrm>
          <a:prstGeom prst="rect">
            <a:avLst/>
          </a:prstGeom>
        </p:spPr>
      </p:pic>
    </p:spTree>
    <p:extLst>
      <p:ext uri="{BB962C8B-B14F-4D97-AF65-F5344CB8AC3E}">
        <p14:creationId xmlns:p14="http://schemas.microsoft.com/office/powerpoint/2010/main" val="284398524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94E6E-26FD-8033-2232-630F85C9CFAF}"/>
            </a:ext>
          </a:extLst>
        </p:cNvPr>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40DAC794-72E3-E348-66AB-96E38B17F370}"/>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582E5600-DE16-9415-1916-5EE5E6365A78}"/>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39E6AA64-E272-F3CA-DAA7-2E07DC6C420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9CF78FCB-60DF-C9E1-7D30-195E553C1F7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60D729D8-7B03-A5C0-CDE7-5C1F3AEEBB8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53</a:t>
            </a:fld>
            <a:endParaRPr lang="zh-HK" altLang="en-US" sz="1600" dirty="0">
              <a:solidFill>
                <a:schemeClr val="bg1"/>
              </a:solidFill>
            </a:endParaRPr>
          </a:p>
        </p:txBody>
      </p:sp>
      <p:sp>
        <p:nvSpPr>
          <p:cNvPr id="27" name="矩形 26">
            <a:extLst>
              <a:ext uri="{FF2B5EF4-FFF2-40B4-BE49-F238E27FC236}">
                <a16:creationId xmlns:a16="http://schemas.microsoft.com/office/drawing/2014/main" id="{4FDC98CC-46C9-DA39-81D1-F9B3B304DDDE}"/>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01C8F52D-66D0-076D-F5A4-FA4107090B0C}"/>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9" name="文本框 8">
            <a:extLst>
              <a:ext uri="{FF2B5EF4-FFF2-40B4-BE49-F238E27FC236}">
                <a16:creationId xmlns:a16="http://schemas.microsoft.com/office/drawing/2014/main" id="{36AD72F0-692C-3879-984B-CB610C1E3702}"/>
              </a:ext>
            </a:extLst>
          </p:cNvPr>
          <p:cNvSpPr txBox="1"/>
          <p:nvPr/>
        </p:nvSpPr>
        <p:spPr>
          <a:xfrm>
            <a:off x="512688" y="1269000"/>
            <a:ext cx="11148794"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H</a:t>
            </a:r>
            <a:r>
              <a:rPr lang="en-US" altLang="zh-CN" sz="2000" b="1" dirty="0">
                <a:solidFill>
                  <a:srgbClr val="000000"/>
                </a:solidFill>
                <a:effectLst/>
                <a:latin typeface="Times New Roman" panose="02020603050405020304" pitchFamily="18" charset="0"/>
                <a:cs typeface="Times New Roman" panose="02020603050405020304" pitchFamily="18" charset="0"/>
              </a:rPr>
              <a:t>eterogeneous-agent soft policy iteration</a:t>
            </a:r>
            <a:endParaRPr lang="zh-CN" altLang="en-US" sz="20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86A66F3-00F3-3998-9725-2B495CFBDEF9}"/>
              </a:ext>
            </a:extLst>
          </p:cNvPr>
          <p:cNvSpPr txBox="1"/>
          <p:nvPr/>
        </p:nvSpPr>
        <p:spPr>
          <a:xfrm>
            <a:off x="521602" y="830450"/>
            <a:ext cx="6582397"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Heterogeneous-Agent Soft Actor-Critic</a:t>
            </a:r>
            <a:endParaRPr lang="zh-CN" altLang="en-US" sz="2000" b="1" dirty="0">
              <a:solidFill>
                <a:srgbClr val="0174AB"/>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5B4E11A-7FBF-4108-FD0E-AC03188BCF49}"/>
                  </a:ext>
                </a:extLst>
              </p:cNvPr>
              <p:cNvSpPr txBox="1"/>
              <p:nvPr/>
            </p:nvSpPr>
            <p:spPr>
              <a:xfrm>
                <a:off x="789482" y="1635535"/>
                <a:ext cx="10872000" cy="707886"/>
              </a:xfrm>
              <a:prstGeom prst="rect">
                <a:avLst/>
              </a:prstGeom>
              <a:noFill/>
            </p:spPr>
            <p:txBody>
              <a:bodyPr wrap="square">
                <a:spAutoFit/>
              </a:bodyPr>
              <a:lstStyle/>
              <a:p>
                <a:r>
                  <a:rPr lang="en-US" altLang="zh-CN" sz="2000" dirty="0">
                    <a:solidFill>
                      <a:srgbClr val="000000"/>
                    </a:solidFill>
                    <a:effectLst/>
                    <a:latin typeface="Times New Roman" panose="02020603050405020304" pitchFamily="18" charset="0"/>
                    <a:cs typeface="Times New Roman" panose="02020603050405020304" pitchFamily="18" charset="0"/>
                  </a:rPr>
                  <a:t>To achieve the maximum entropy objective, HASAC introduces the joint soft Q-function </a:t>
                </a:r>
                <a14:m>
                  <m:oMath xmlns:m="http://schemas.openxmlformats.org/officeDocument/2006/math">
                    <m:sSub>
                      <m:sSubPr>
                        <m:ctrlPr>
                          <a:rPr lang="en-US" altLang="zh-CN" sz="2000" i="1" smtClean="0">
                            <a:solidFill>
                              <a:srgbClr val="000000"/>
                            </a:solidFill>
                            <a:effectLst/>
                            <a:latin typeface="Cambria Math" panose="02040503050406030204" pitchFamily="18" charset="0"/>
                            <a:cs typeface="Times New Roman" panose="02020603050405020304" pitchFamily="18" charset="0"/>
                          </a:rPr>
                        </m:ctrlPr>
                      </m:sSubPr>
                      <m:e>
                        <m:r>
                          <a:rPr lang="en-US" altLang="zh-CN" sz="2000" b="0" i="1" smtClean="0">
                            <a:solidFill>
                              <a:srgbClr val="000000"/>
                            </a:solidFill>
                            <a:effectLst/>
                            <a:latin typeface="Cambria Math" panose="02040503050406030204" pitchFamily="18" charset="0"/>
                            <a:cs typeface="Times New Roman" panose="02020603050405020304" pitchFamily="18" charset="0"/>
                          </a:rPr>
                          <m:t>𝑄</m:t>
                        </m:r>
                      </m:e>
                      <m:sub>
                        <m:r>
                          <a:rPr lang="zh-CN" altLang="en-US" sz="2000" b="0" i="1" smtClean="0">
                            <a:solidFill>
                              <a:srgbClr val="000000"/>
                            </a:solidFill>
                            <a:effectLst/>
                            <a:latin typeface="Cambria Math" panose="02040503050406030204" pitchFamily="18" charset="0"/>
                            <a:cs typeface="Times New Roman" panose="02020603050405020304" pitchFamily="18" charset="0"/>
                          </a:rPr>
                          <m:t>𝜋</m:t>
                        </m:r>
                      </m:sub>
                    </m:sSub>
                    <m:r>
                      <a:rPr lang="en-US" altLang="zh-CN" sz="2000" b="0" i="1" smtClean="0">
                        <a:solidFill>
                          <a:srgbClr val="000000"/>
                        </a:solidFill>
                        <a:effectLst/>
                        <a:latin typeface="Cambria Math" panose="02040503050406030204" pitchFamily="18" charset="0"/>
                        <a:cs typeface="Times New Roman" panose="02020603050405020304" pitchFamily="18" charset="0"/>
                      </a:rPr>
                      <m:t>(</m:t>
                    </m:r>
                    <m:r>
                      <a:rPr lang="en-US" altLang="zh-CN" sz="2000" b="0" i="1" smtClean="0">
                        <a:solidFill>
                          <a:srgbClr val="000000"/>
                        </a:solidFill>
                        <a:effectLst/>
                        <a:latin typeface="Cambria Math" panose="02040503050406030204" pitchFamily="18" charset="0"/>
                        <a:cs typeface="Times New Roman" panose="02020603050405020304" pitchFamily="18" charset="0"/>
                      </a:rPr>
                      <m:t>𝑠</m:t>
                    </m:r>
                    <m:r>
                      <a:rPr lang="en-US" altLang="zh-CN" sz="2000" b="0" i="1" smtClean="0">
                        <a:solidFill>
                          <a:srgbClr val="000000"/>
                        </a:solidFill>
                        <a:effectLst/>
                        <a:latin typeface="Cambria Math" panose="02040503050406030204" pitchFamily="18" charset="0"/>
                        <a:cs typeface="Times New Roman" panose="02020603050405020304" pitchFamily="18" charset="0"/>
                      </a:rPr>
                      <m:t>,</m:t>
                    </m:r>
                    <m:r>
                      <a:rPr lang="en-US" altLang="zh-CN" sz="2000" b="0" i="1" smtClean="0">
                        <a:solidFill>
                          <a:srgbClr val="000000"/>
                        </a:solidFill>
                        <a:effectLst/>
                        <a:latin typeface="Cambria Math" panose="02040503050406030204" pitchFamily="18" charset="0"/>
                        <a:cs typeface="Times New Roman" panose="02020603050405020304" pitchFamily="18" charset="0"/>
                      </a:rPr>
                      <m:t>𝑎</m:t>
                    </m:r>
                    <m:r>
                      <a:rPr lang="en-US" altLang="zh-CN" sz="2000" b="0" i="1" smtClean="0">
                        <a:solidFill>
                          <a:srgbClr val="000000"/>
                        </a:solidFill>
                        <a:effectLst/>
                        <a:latin typeface="Cambria Math" panose="02040503050406030204" pitchFamily="18" charset="0"/>
                        <a:cs typeface="Times New Roman" panose="02020603050405020304" pitchFamily="18" charset="0"/>
                      </a:rPr>
                      <m:t>)</m:t>
                    </m:r>
                  </m:oMath>
                </a14:m>
                <a:r>
                  <a:rPr lang="en-US" altLang="zh-CN" sz="2000" dirty="0">
                    <a:solidFill>
                      <a:srgbClr val="000000"/>
                    </a:solidFill>
                    <a:effectLst/>
                    <a:latin typeface="Times New Roman" panose="02020603050405020304" pitchFamily="18" charset="0"/>
                    <a:cs typeface="Times New Roman" panose="02020603050405020304" pitchFamily="18" charset="0"/>
                  </a:rPr>
                  <a:t>, recursively defined as: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F5B4E11A-7FBF-4108-FD0E-AC03188BCF49}"/>
                  </a:ext>
                </a:extLst>
              </p:cNvPr>
              <p:cNvSpPr txBox="1">
                <a:spLocks noRot="1" noChangeAspect="1" noMove="1" noResize="1" noEditPoints="1" noAdjustHandles="1" noChangeArrowheads="1" noChangeShapeType="1" noTextEdit="1"/>
              </p:cNvSpPr>
              <p:nvPr/>
            </p:nvSpPr>
            <p:spPr>
              <a:xfrm>
                <a:off x="789482" y="1635535"/>
                <a:ext cx="10872000" cy="707886"/>
              </a:xfrm>
              <a:prstGeom prst="rect">
                <a:avLst/>
              </a:prstGeom>
              <a:blipFill>
                <a:blip r:embed="rId3"/>
                <a:stretch>
                  <a:fillRect l="-617" t="-4310" b="-1465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EC1E739E-67E9-7202-0DC4-E60FB3B96234}"/>
              </a:ext>
            </a:extLst>
          </p:cNvPr>
          <p:cNvPicPr>
            <a:picLocks noChangeAspect="1"/>
          </p:cNvPicPr>
          <p:nvPr/>
        </p:nvPicPr>
        <p:blipFill>
          <a:blip r:embed="rId4"/>
          <a:stretch>
            <a:fillRect/>
          </a:stretch>
        </p:blipFill>
        <p:spPr>
          <a:xfrm>
            <a:off x="2552360" y="2353513"/>
            <a:ext cx="7087279" cy="1068249"/>
          </a:xfrm>
          <a:prstGeom prst="rect">
            <a:avLst/>
          </a:prstGeom>
        </p:spPr>
      </p:pic>
      <p:pic>
        <p:nvPicPr>
          <p:cNvPr id="11" name="图片 10">
            <a:extLst>
              <a:ext uri="{FF2B5EF4-FFF2-40B4-BE49-F238E27FC236}">
                <a16:creationId xmlns:a16="http://schemas.microsoft.com/office/drawing/2014/main" id="{1AB6DFE1-6E71-5D34-55CB-6EED2F32B2DB}"/>
              </a:ext>
            </a:extLst>
          </p:cNvPr>
          <p:cNvPicPr>
            <a:picLocks noChangeAspect="1"/>
          </p:cNvPicPr>
          <p:nvPr/>
        </p:nvPicPr>
        <p:blipFill>
          <a:blip r:embed="rId5"/>
          <a:stretch>
            <a:fillRect/>
          </a:stretch>
        </p:blipFill>
        <p:spPr>
          <a:xfrm>
            <a:off x="1128000" y="3689214"/>
            <a:ext cx="9354141" cy="825366"/>
          </a:xfrm>
          <a:prstGeom prst="rect">
            <a:avLst/>
          </a:prstGeom>
        </p:spPr>
      </p:pic>
      <p:pic>
        <p:nvPicPr>
          <p:cNvPr id="16" name="图片 15">
            <a:extLst>
              <a:ext uri="{FF2B5EF4-FFF2-40B4-BE49-F238E27FC236}">
                <a16:creationId xmlns:a16="http://schemas.microsoft.com/office/drawing/2014/main" id="{0043F843-8628-DB13-0F40-DFDEB31188B3}"/>
              </a:ext>
            </a:extLst>
          </p:cNvPr>
          <p:cNvPicPr>
            <a:picLocks noChangeAspect="1"/>
          </p:cNvPicPr>
          <p:nvPr/>
        </p:nvPicPr>
        <p:blipFill>
          <a:blip r:embed="rId6"/>
          <a:stretch>
            <a:fillRect/>
          </a:stretch>
        </p:blipFill>
        <p:spPr>
          <a:xfrm>
            <a:off x="1128000" y="4601329"/>
            <a:ext cx="9268807" cy="1635671"/>
          </a:xfrm>
          <a:prstGeom prst="rect">
            <a:avLst/>
          </a:prstGeom>
        </p:spPr>
      </p:pic>
    </p:spTree>
    <p:extLst>
      <p:ext uri="{BB962C8B-B14F-4D97-AF65-F5344CB8AC3E}">
        <p14:creationId xmlns:p14="http://schemas.microsoft.com/office/powerpoint/2010/main" val="161623295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A0749-DF94-1326-006D-8B56C4FD792A}"/>
            </a:ext>
          </a:extLst>
        </p:cNvPr>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97381A08-4B51-3DD3-90DB-AD840822607A}"/>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1D448FD6-072C-D3E5-E207-FB921E47A84F}"/>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D0695442-921D-D1BD-ACA1-F4F60E385D6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50819A7-A7D7-BC62-FBB4-04CC6049F8F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71743050-9871-1F0D-5F8A-50709EB670C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54</a:t>
            </a:fld>
            <a:endParaRPr lang="zh-HK" altLang="en-US" sz="1600" dirty="0">
              <a:solidFill>
                <a:schemeClr val="bg1"/>
              </a:solidFill>
            </a:endParaRPr>
          </a:p>
        </p:txBody>
      </p:sp>
      <p:sp>
        <p:nvSpPr>
          <p:cNvPr id="27" name="矩形 26">
            <a:extLst>
              <a:ext uri="{FF2B5EF4-FFF2-40B4-BE49-F238E27FC236}">
                <a16:creationId xmlns:a16="http://schemas.microsoft.com/office/drawing/2014/main" id="{859D210D-4A5B-F17F-C190-6DFFCF534E83}"/>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D06CD7FF-1F78-56D2-52C2-0A28447DEF4F}"/>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9" name="文本框 8">
            <a:extLst>
              <a:ext uri="{FF2B5EF4-FFF2-40B4-BE49-F238E27FC236}">
                <a16:creationId xmlns:a16="http://schemas.microsoft.com/office/drawing/2014/main" id="{E666ED32-4010-B2CE-D667-ADB204AE7C46}"/>
              </a:ext>
            </a:extLst>
          </p:cNvPr>
          <p:cNvSpPr txBox="1"/>
          <p:nvPr/>
        </p:nvSpPr>
        <p:spPr>
          <a:xfrm>
            <a:off x="512688" y="1269000"/>
            <a:ext cx="11148794"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H</a:t>
            </a:r>
            <a:r>
              <a:rPr lang="en-US" altLang="zh-CN" sz="2000" b="1" dirty="0">
                <a:solidFill>
                  <a:srgbClr val="000000"/>
                </a:solidFill>
                <a:effectLst/>
                <a:latin typeface="Times New Roman" panose="02020603050405020304" pitchFamily="18" charset="0"/>
                <a:cs typeface="Times New Roman" panose="02020603050405020304" pitchFamily="18" charset="0"/>
              </a:rPr>
              <a:t>eterogeneous-agent soft policy iteration</a:t>
            </a:r>
            <a:endParaRPr lang="zh-CN" altLang="en-US" sz="20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8814713-A81A-CBD2-51D5-A84864BB4D3C}"/>
              </a:ext>
            </a:extLst>
          </p:cNvPr>
          <p:cNvSpPr txBox="1"/>
          <p:nvPr/>
        </p:nvSpPr>
        <p:spPr>
          <a:xfrm>
            <a:off x="521602" y="830450"/>
            <a:ext cx="6582397"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Heterogeneous-Agent Soft Actor-Critic</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1154A545-8D3D-B3CA-12FD-BEF352D96D16}"/>
              </a:ext>
            </a:extLst>
          </p:cNvPr>
          <p:cNvPicPr>
            <a:picLocks noChangeAspect="1"/>
          </p:cNvPicPr>
          <p:nvPr/>
        </p:nvPicPr>
        <p:blipFill>
          <a:blip r:embed="rId3"/>
          <a:stretch>
            <a:fillRect/>
          </a:stretch>
        </p:blipFill>
        <p:spPr>
          <a:xfrm>
            <a:off x="1777885" y="1745683"/>
            <a:ext cx="8618399" cy="2592000"/>
          </a:xfrm>
          <a:prstGeom prst="rect">
            <a:avLst/>
          </a:prstGeom>
        </p:spPr>
      </p:pic>
      <p:pic>
        <p:nvPicPr>
          <p:cNvPr id="15" name="图片 14">
            <a:extLst>
              <a:ext uri="{FF2B5EF4-FFF2-40B4-BE49-F238E27FC236}">
                <a16:creationId xmlns:a16="http://schemas.microsoft.com/office/drawing/2014/main" id="{34058156-0169-CCF5-C433-89C66A5658FD}"/>
              </a:ext>
            </a:extLst>
          </p:cNvPr>
          <p:cNvPicPr>
            <a:picLocks noChangeAspect="1"/>
          </p:cNvPicPr>
          <p:nvPr/>
        </p:nvPicPr>
        <p:blipFill>
          <a:blip r:embed="rId4"/>
          <a:stretch>
            <a:fillRect/>
          </a:stretch>
        </p:blipFill>
        <p:spPr>
          <a:xfrm>
            <a:off x="1936195" y="4399095"/>
            <a:ext cx="8301777" cy="1037723"/>
          </a:xfrm>
          <a:prstGeom prst="rect">
            <a:avLst/>
          </a:prstGeom>
        </p:spPr>
      </p:pic>
      <p:pic>
        <p:nvPicPr>
          <p:cNvPr id="18" name="图片 17">
            <a:extLst>
              <a:ext uri="{FF2B5EF4-FFF2-40B4-BE49-F238E27FC236}">
                <a16:creationId xmlns:a16="http://schemas.microsoft.com/office/drawing/2014/main" id="{A0A2CC8F-4C70-C987-9D77-8ADA93A341D5}"/>
              </a:ext>
            </a:extLst>
          </p:cNvPr>
          <p:cNvPicPr>
            <a:picLocks noChangeAspect="1"/>
          </p:cNvPicPr>
          <p:nvPr/>
        </p:nvPicPr>
        <p:blipFill>
          <a:blip r:embed="rId5"/>
          <a:stretch>
            <a:fillRect/>
          </a:stretch>
        </p:blipFill>
        <p:spPr>
          <a:xfrm>
            <a:off x="1981115" y="5524805"/>
            <a:ext cx="8292727" cy="713805"/>
          </a:xfrm>
          <a:prstGeom prst="rect">
            <a:avLst/>
          </a:prstGeom>
        </p:spPr>
      </p:pic>
    </p:spTree>
    <p:extLst>
      <p:ext uri="{BB962C8B-B14F-4D97-AF65-F5344CB8AC3E}">
        <p14:creationId xmlns:p14="http://schemas.microsoft.com/office/powerpoint/2010/main" val="364734850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3DD82-5845-015F-846B-1CB33CC2818D}"/>
            </a:ext>
          </a:extLst>
        </p:cNvPr>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6C59009E-6B56-B632-BD57-2A50FFE3716F}"/>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FA601657-9B8C-4931-878D-3C21510C5504}"/>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A8393EB3-4054-FE79-8056-87C6D8A286F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5C2364B-CCAC-76FD-5863-E129794A860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F3FAC118-7B1C-3CBF-A781-9A265B5DB34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55</a:t>
            </a:fld>
            <a:endParaRPr lang="zh-HK" altLang="en-US" sz="1600" dirty="0">
              <a:solidFill>
                <a:schemeClr val="bg1"/>
              </a:solidFill>
            </a:endParaRPr>
          </a:p>
        </p:txBody>
      </p:sp>
      <p:sp>
        <p:nvSpPr>
          <p:cNvPr id="27" name="矩形 26">
            <a:extLst>
              <a:ext uri="{FF2B5EF4-FFF2-40B4-BE49-F238E27FC236}">
                <a16:creationId xmlns:a16="http://schemas.microsoft.com/office/drawing/2014/main" id="{559391B4-77FB-C4B2-8863-59D1BD3CE734}"/>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63AF7BC-8122-4886-2702-5F39E9DCF849}"/>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9" name="文本框 8">
            <a:extLst>
              <a:ext uri="{FF2B5EF4-FFF2-40B4-BE49-F238E27FC236}">
                <a16:creationId xmlns:a16="http://schemas.microsoft.com/office/drawing/2014/main" id="{A357D9E1-26C8-C482-A74A-B9392E8DEDE2}"/>
              </a:ext>
            </a:extLst>
          </p:cNvPr>
          <p:cNvSpPr txBox="1"/>
          <p:nvPr/>
        </p:nvSpPr>
        <p:spPr>
          <a:xfrm>
            <a:off x="512688" y="1269000"/>
            <a:ext cx="11148794"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Practical Algorithm</a:t>
            </a:r>
            <a:endParaRPr lang="zh-CN" altLang="en-US" sz="20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A78DC57-363B-1C55-EB34-6BB6F9C86213}"/>
              </a:ext>
            </a:extLst>
          </p:cNvPr>
          <p:cNvSpPr txBox="1"/>
          <p:nvPr/>
        </p:nvSpPr>
        <p:spPr>
          <a:xfrm>
            <a:off x="521602" y="830450"/>
            <a:ext cx="6582397"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Heterogeneous-Agent Soft Actor-Critic</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C00F29DC-D98E-4F04-13B3-1E4518E73062}"/>
              </a:ext>
            </a:extLst>
          </p:cNvPr>
          <p:cNvPicPr>
            <a:picLocks noChangeAspect="1"/>
          </p:cNvPicPr>
          <p:nvPr/>
        </p:nvPicPr>
        <p:blipFill>
          <a:blip r:embed="rId3"/>
          <a:stretch>
            <a:fillRect/>
          </a:stretch>
        </p:blipFill>
        <p:spPr>
          <a:xfrm>
            <a:off x="1560000" y="4780123"/>
            <a:ext cx="6948720" cy="658463"/>
          </a:xfrm>
          <a:prstGeom prst="rect">
            <a:avLst/>
          </a:prstGeom>
        </p:spPr>
      </p:pic>
      <p:pic>
        <p:nvPicPr>
          <p:cNvPr id="11" name="图片 10">
            <a:extLst>
              <a:ext uri="{FF2B5EF4-FFF2-40B4-BE49-F238E27FC236}">
                <a16:creationId xmlns:a16="http://schemas.microsoft.com/office/drawing/2014/main" id="{9910D5A3-141E-E0B1-31FF-0BF69BC9295B}"/>
              </a:ext>
            </a:extLst>
          </p:cNvPr>
          <p:cNvPicPr>
            <a:picLocks noChangeAspect="1"/>
          </p:cNvPicPr>
          <p:nvPr/>
        </p:nvPicPr>
        <p:blipFill>
          <a:blip r:embed="rId4"/>
          <a:stretch>
            <a:fillRect/>
          </a:stretch>
        </p:blipFill>
        <p:spPr>
          <a:xfrm>
            <a:off x="1632000" y="5454624"/>
            <a:ext cx="9474351" cy="974727"/>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691F490-F348-4E13-A606-6569358A343A}"/>
                  </a:ext>
                </a:extLst>
              </p:cNvPr>
              <p:cNvSpPr txBox="1"/>
              <p:nvPr/>
            </p:nvSpPr>
            <p:spPr>
              <a:xfrm>
                <a:off x="1632000" y="1769554"/>
                <a:ext cx="8044913" cy="2894190"/>
              </a:xfrm>
              <a:prstGeom prst="rect">
                <a:avLst/>
              </a:prstGeom>
              <a:noFill/>
            </p:spPr>
            <p:txBody>
              <a:bodyPr wrap="square">
                <a:spAutoFit/>
              </a:bodyPr>
              <a:lstStyle/>
              <a:p>
                <a:pPr algn="just"/>
                <a:r>
                  <a:rPr lang="en-US" altLang="zh-CN" sz="2000" b="1" dirty="0">
                    <a:latin typeface="Times New Roman" panose="02020603050405020304" pitchFamily="18" charset="0"/>
                    <a:cs typeface="Times New Roman" panose="02020603050405020304" pitchFamily="18" charset="0"/>
                  </a:rPr>
                  <a:t>Function Approximation</a:t>
                </a:r>
              </a:p>
              <a:p>
                <a:pPr algn="just"/>
                <a:r>
                  <a:rPr lang="en-US" altLang="zh-CN" sz="2000" dirty="0">
                    <a:latin typeface="Times New Roman" panose="02020603050405020304" pitchFamily="18" charset="0"/>
                    <a:cs typeface="Times New Roman" panose="02020603050405020304" pitchFamily="18" charset="0"/>
                  </a:rPr>
                  <a:t>Function approximators are used to parameterize the centralized soft Q-function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𝑄</m:t>
                        </m:r>
                      </m:e>
                      <m:sub>
                        <m:r>
                          <a:rPr lang="zh-CN" altLang="en-US" sz="2000" i="1" smtClean="0">
                            <a:latin typeface="Cambria Math" panose="02040503050406030204" pitchFamily="18" charset="0"/>
                            <a:cs typeface="Times New Roman" panose="02020603050405020304" pitchFamily="18" charset="0"/>
                          </a:rPr>
                          <m:t>𝜃</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cs typeface="Times New Roman" panose="02020603050405020304" pitchFamily="18" charset="0"/>
                          </a:rPr>
                          <m:t>𝑡</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𝑡</m:t>
                        </m:r>
                      </m:sub>
                    </m:sSub>
                    <m:r>
                      <a:rPr lang="en-US" altLang="zh-CN" sz="2000" b="0" i="1"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and each agent's decentralized policy. </a:t>
                </a:r>
              </a:p>
              <a:p>
                <a:pPr algn="just"/>
                <a:r>
                  <a:rPr lang="en-US" altLang="zh-CN" sz="2000" b="1" dirty="0">
                    <a:latin typeface="Times New Roman" panose="02020603050405020304" pitchFamily="18" charset="0"/>
                    <a:cs typeface="Times New Roman" panose="02020603050405020304" pitchFamily="18" charset="0"/>
                  </a:rPr>
                  <a:t>Q-Function Optimization</a:t>
                </a:r>
              </a:p>
              <a:p>
                <a:pPr algn="just"/>
                <a:r>
                  <a:rPr lang="en-US" altLang="zh-CN" sz="2000" dirty="0">
                    <a:latin typeface="Times New Roman" panose="02020603050405020304" pitchFamily="18" charset="0"/>
                    <a:cs typeface="Times New Roman" panose="02020603050405020304" pitchFamily="18" charset="0"/>
                  </a:rPr>
                  <a:t>The Q-function parameters are updated by minimizing the Bellman residual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𝐽</m:t>
                        </m:r>
                      </m:e>
                      <m:sub>
                        <m:r>
                          <a:rPr lang="en-US" altLang="zh-CN" sz="2000" b="0" i="1" smtClean="0">
                            <a:latin typeface="Cambria Math" panose="02040503050406030204" pitchFamily="18" charset="0"/>
                            <a:cs typeface="Times New Roman" panose="02020603050405020304" pitchFamily="18" charset="0"/>
                          </a:rPr>
                          <m:t>𝑄</m:t>
                        </m:r>
                      </m:sub>
                    </m:sSub>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𝜃</m:t>
                    </m:r>
                    <m:r>
                      <a:rPr lang="en-US" altLang="zh-CN" sz="2000" b="0" i="1"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improving its estimation of future rewards.</a:t>
                </a:r>
              </a:p>
              <a:p>
                <a:pPr algn="just"/>
                <a:r>
                  <a:rPr lang="en-US" altLang="zh-CN" sz="2000" b="1" dirty="0">
                    <a:latin typeface="Times New Roman" panose="02020603050405020304" pitchFamily="18" charset="0"/>
                    <a:cs typeface="Times New Roman" panose="02020603050405020304" pitchFamily="18" charset="0"/>
                  </a:rPr>
                  <a:t>Policy Update</a:t>
                </a:r>
              </a:p>
              <a:p>
                <a:pPr algn="just"/>
                <a:r>
                  <a:rPr lang="en-US" altLang="zh-CN" sz="2000" dirty="0">
                    <a:latin typeface="Times New Roman" panose="02020603050405020304" pitchFamily="18" charset="0"/>
                    <a:cs typeface="Times New Roman" panose="02020603050405020304" pitchFamily="18" charset="0"/>
                  </a:rPr>
                  <a:t>Each agent’s policy is updated using an entropy-regularized loss function</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𝐽</m:t>
                        </m:r>
                      </m:e>
                      <m:sub>
                        <m:sSub>
                          <m:sSubPr>
                            <m:ctrlPr>
                              <a:rPr lang="en-US" altLang="zh-CN" sz="2000" i="1" smtClean="0">
                                <a:latin typeface="Cambria Math" panose="02040503050406030204" pitchFamily="18" charset="0"/>
                                <a:cs typeface="Times New Roman" panose="02020603050405020304" pitchFamily="18" charset="0"/>
                              </a:rPr>
                            </m:ctrlPr>
                          </m:sSubPr>
                          <m:e>
                            <m:r>
                              <a:rPr lang="zh-CN" altLang="en-US" sz="2000" i="1" smtClean="0">
                                <a:latin typeface="Cambria Math" panose="02040503050406030204" pitchFamily="18" charset="0"/>
                                <a:cs typeface="Times New Roman" panose="02020603050405020304" pitchFamily="18" charset="0"/>
                              </a:rPr>
                              <m:t>𝜋</m:t>
                            </m:r>
                          </m:e>
                          <m:sub>
                            <m:r>
                              <a:rPr lang="en-US" altLang="zh-CN" sz="2000" b="0" i="1" smtClean="0">
                                <a:latin typeface="Cambria Math" panose="02040503050406030204" pitchFamily="18" charset="0"/>
                                <a:cs typeface="Times New Roman" panose="02020603050405020304" pitchFamily="18" charset="0"/>
                              </a:rPr>
                              <m:t>𝑖𝑚</m:t>
                            </m:r>
                          </m:sub>
                        </m:sSub>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zh-CN" altLang="en-US" sz="2000" b="0" i="1" smtClean="0">
                            <a:latin typeface="Cambria Math" panose="02040503050406030204" pitchFamily="18" charset="0"/>
                            <a:ea typeface="Cambria Math" panose="02040503050406030204" pitchFamily="18" charset="0"/>
                            <a:cs typeface="Times New Roman" panose="02020603050405020304" pitchFamily="18" charset="0"/>
                          </a:rPr>
                          <m:t>𝜙</m:t>
                        </m:r>
                      </m:e>
                      <m:sub>
                        <m:r>
                          <a:rPr lang="en-US" altLang="zh-CN" sz="2000" b="0" i="1" smtClean="0">
                            <a:latin typeface="Cambria Math" panose="02040503050406030204" pitchFamily="18" charset="0"/>
                            <a:cs typeface="Times New Roman" panose="02020603050405020304" pitchFamily="18" charset="0"/>
                          </a:rPr>
                          <m:t>𝑖𝑚</m:t>
                        </m:r>
                      </m:sub>
                    </m:sSub>
                    <m:r>
                      <a:rPr lang="en-US" altLang="zh-CN" sz="2000" b="0" i="1"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promoting randomness to enhance exploration.</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0691F490-F348-4E13-A606-6569358A343A}"/>
                  </a:ext>
                </a:extLst>
              </p:cNvPr>
              <p:cNvSpPr txBox="1">
                <a:spLocks noRot="1" noChangeAspect="1" noMove="1" noResize="1" noEditPoints="1" noAdjustHandles="1" noChangeArrowheads="1" noChangeShapeType="1" noTextEdit="1"/>
              </p:cNvSpPr>
              <p:nvPr/>
            </p:nvSpPr>
            <p:spPr>
              <a:xfrm>
                <a:off x="1632000" y="1769554"/>
                <a:ext cx="8044913" cy="2894190"/>
              </a:xfrm>
              <a:prstGeom prst="rect">
                <a:avLst/>
              </a:prstGeom>
              <a:blipFill>
                <a:blip r:embed="rId5"/>
                <a:stretch>
                  <a:fillRect l="-834" t="-1053" r="-834" b="-2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251317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5E403-BE45-11E5-A473-3409A6C6EBE0}"/>
            </a:ext>
          </a:extLst>
        </p:cNvPr>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F44864CE-7798-F228-AA2F-1110CC73F68C}"/>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35453E94-0A5B-B84D-2C2C-9B7F511B6163}"/>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9D18CA87-FBE7-BAD8-A25D-54FDE8ABB5B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1E0E27A0-7ED9-6082-036E-F38F54B76C4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D9677CD5-D4B5-07BD-E897-FB0EDB8397E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56</a:t>
            </a:fld>
            <a:endParaRPr lang="zh-HK" altLang="en-US" sz="1600" dirty="0">
              <a:solidFill>
                <a:schemeClr val="bg1"/>
              </a:solidFill>
            </a:endParaRPr>
          </a:p>
        </p:txBody>
      </p:sp>
      <p:sp>
        <p:nvSpPr>
          <p:cNvPr id="27" name="矩形 26">
            <a:extLst>
              <a:ext uri="{FF2B5EF4-FFF2-40B4-BE49-F238E27FC236}">
                <a16:creationId xmlns:a16="http://schemas.microsoft.com/office/drawing/2014/main" id="{757BBDD2-FE32-08DD-BC9A-2AF97311E8C5}"/>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9CFA11E2-BFD4-B3E3-C79B-BE3456330AD5}"/>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8" name="文本框 7">
            <a:extLst>
              <a:ext uri="{FF2B5EF4-FFF2-40B4-BE49-F238E27FC236}">
                <a16:creationId xmlns:a16="http://schemas.microsoft.com/office/drawing/2014/main" id="{9C480DC6-C27C-89B3-8FB7-CBACA8F3FE51}"/>
              </a:ext>
            </a:extLst>
          </p:cNvPr>
          <p:cNvSpPr txBox="1"/>
          <p:nvPr/>
        </p:nvSpPr>
        <p:spPr>
          <a:xfrm>
            <a:off x="521602" y="830450"/>
            <a:ext cx="759039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Maximum Entropy Heterogeneous-Agent Mirror Learning</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F15067D4-E793-0484-232A-4985025D4BA7}"/>
              </a:ext>
            </a:extLst>
          </p:cNvPr>
          <p:cNvPicPr>
            <a:picLocks noChangeAspect="1"/>
          </p:cNvPicPr>
          <p:nvPr/>
        </p:nvPicPr>
        <p:blipFill>
          <a:blip r:embed="rId3"/>
          <a:stretch>
            <a:fillRect/>
          </a:stretch>
        </p:blipFill>
        <p:spPr>
          <a:xfrm>
            <a:off x="1920000" y="2414702"/>
            <a:ext cx="7416000" cy="3477010"/>
          </a:xfrm>
          <a:prstGeom prst="rect">
            <a:avLst/>
          </a:prstGeom>
        </p:spPr>
      </p:pic>
      <p:sp>
        <p:nvSpPr>
          <p:cNvPr id="14" name="文本框 13">
            <a:extLst>
              <a:ext uri="{FF2B5EF4-FFF2-40B4-BE49-F238E27FC236}">
                <a16:creationId xmlns:a16="http://schemas.microsoft.com/office/drawing/2014/main" id="{E6EE0F4E-D20D-CA03-E96A-25F27350A5DA}"/>
              </a:ext>
            </a:extLst>
          </p:cNvPr>
          <p:cNvSpPr txBox="1"/>
          <p:nvPr/>
        </p:nvSpPr>
        <p:spPr>
          <a:xfrm>
            <a:off x="624000" y="1549569"/>
            <a:ext cx="9720000" cy="707886"/>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MEHAML constructs a unified mirror learning framework, ensuring monotonic improvement and convergence of policy optimization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01403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DA616-9C01-A953-922D-79AAF17F1969}"/>
            </a:ext>
          </a:extLst>
        </p:cNvPr>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EE5912B9-F11D-EBB2-3049-E92447DE09D3}"/>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FB892D4E-FD16-0C9C-0C75-3372D7DA2F9C}"/>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9FF7D696-167F-5745-EB22-2CFDEDAA241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16A909B0-DD3E-F7A8-18A3-B35C76C14B2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252BAFBD-31CD-0BDE-B538-A11620EF87F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57</a:t>
            </a:fld>
            <a:endParaRPr lang="zh-HK" altLang="en-US" sz="1600" dirty="0">
              <a:solidFill>
                <a:schemeClr val="bg1"/>
              </a:solidFill>
            </a:endParaRPr>
          </a:p>
        </p:txBody>
      </p:sp>
      <p:sp>
        <p:nvSpPr>
          <p:cNvPr id="27" name="矩形 26">
            <a:extLst>
              <a:ext uri="{FF2B5EF4-FFF2-40B4-BE49-F238E27FC236}">
                <a16:creationId xmlns:a16="http://schemas.microsoft.com/office/drawing/2014/main" id="{BF481D98-D904-E8CA-173D-D346CBD7498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B32A411C-BAE3-D9A5-E0A7-E6FFBD4B9078}"/>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8" name="文本框 7">
            <a:extLst>
              <a:ext uri="{FF2B5EF4-FFF2-40B4-BE49-F238E27FC236}">
                <a16:creationId xmlns:a16="http://schemas.microsoft.com/office/drawing/2014/main" id="{EFF9746B-8C7C-254D-4987-CB1ADC0C21AF}"/>
              </a:ext>
            </a:extLst>
          </p:cNvPr>
          <p:cNvSpPr txBox="1"/>
          <p:nvPr/>
        </p:nvSpPr>
        <p:spPr>
          <a:xfrm>
            <a:off x="521602" y="830450"/>
            <a:ext cx="759039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Maximum Entropy Heterogeneous-Agent Mirror Learning</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03826450-0A38-DFC2-FF77-89DB6D8EC921}"/>
              </a:ext>
            </a:extLst>
          </p:cNvPr>
          <p:cNvPicPr>
            <a:picLocks noChangeAspect="1"/>
          </p:cNvPicPr>
          <p:nvPr/>
        </p:nvPicPr>
        <p:blipFill>
          <a:blip r:embed="rId3"/>
          <a:stretch>
            <a:fillRect/>
          </a:stretch>
        </p:blipFill>
        <p:spPr>
          <a:xfrm>
            <a:off x="1056000" y="2076761"/>
            <a:ext cx="9696833" cy="1171701"/>
          </a:xfrm>
          <a:prstGeom prst="rect">
            <a:avLst/>
          </a:prstGeom>
        </p:spPr>
      </p:pic>
      <p:pic>
        <p:nvPicPr>
          <p:cNvPr id="10" name="图片 9">
            <a:extLst>
              <a:ext uri="{FF2B5EF4-FFF2-40B4-BE49-F238E27FC236}">
                <a16:creationId xmlns:a16="http://schemas.microsoft.com/office/drawing/2014/main" id="{B16B7634-6023-D086-0FC2-483CD49C80C4}"/>
              </a:ext>
            </a:extLst>
          </p:cNvPr>
          <p:cNvPicPr>
            <a:picLocks noChangeAspect="1"/>
          </p:cNvPicPr>
          <p:nvPr/>
        </p:nvPicPr>
        <p:blipFill>
          <a:blip r:embed="rId4"/>
          <a:stretch>
            <a:fillRect/>
          </a:stretch>
        </p:blipFill>
        <p:spPr>
          <a:xfrm>
            <a:off x="1055999" y="3609539"/>
            <a:ext cx="9696833" cy="1704045"/>
          </a:xfrm>
          <a:prstGeom prst="rect">
            <a:avLst/>
          </a:prstGeom>
        </p:spPr>
      </p:pic>
    </p:spTree>
    <p:extLst>
      <p:ext uri="{BB962C8B-B14F-4D97-AF65-F5344CB8AC3E}">
        <p14:creationId xmlns:p14="http://schemas.microsoft.com/office/powerpoint/2010/main" val="343539407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58</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59</a:t>
            </a:fld>
            <a:endParaRPr lang="zh-HK" altLang="en-US" sz="1600" dirty="0">
              <a:solidFill>
                <a:schemeClr val="bg1"/>
              </a:solidFill>
            </a:endParaRPr>
          </a:p>
        </p:txBody>
      </p:sp>
      <p:cxnSp>
        <p:nvCxnSpPr>
          <p:cNvPr id="3" name="直接连接符 2">
            <a:extLst>
              <a:ext uri="{FF2B5EF4-FFF2-40B4-BE49-F238E27FC236}">
                <a16:creationId xmlns:a16="http://schemas.microsoft.com/office/drawing/2014/main" id="{A859A396-4B8A-8452-54C7-71C472FB55B4}"/>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3CA7B1DA-28E5-5EFE-C75B-288CCBF12BC9}"/>
              </a:ext>
            </a:extLst>
          </p:cNvPr>
          <p:cNvSpPr txBox="1"/>
          <p:nvPr/>
        </p:nvSpPr>
        <p:spPr>
          <a:xfrm>
            <a:off x="521602" y="830450"/>
            <a:ext cx="759039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Performance comparisons</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25CA8ABB-DA57-3E0E-926E-B8BA716E88B2}"/>
              </a:ext>
            </a:extLst>
          </p:cNvPr>
          <p:cNvPicPr>
            <a:picLocks noChangeAspect="1"/>
          </p:cNvPicPr>
          <p:nvPr/>
        </p:nvPicPr>
        <p:blipFill>
          <a:blip r:embed="rId5"/>
          <a:stretch>
            <a:fillRect/>
          </a:stretch>
        </p:blipFill>
        <p:spPr>
          <a:xfrm>
            <a:off x="1380000" y="1908616"/>
            <a:ext cx="9432000" cy="4134025"/>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a:t>
            </a:fld>
            <a:endParaRPr lang="zh-HK" altLang="en-US" sz="1600" dirty="0">
              <a:solidFill>
                <a:schemeClr val="bg1"/>
              </a:solidFill>
            </a:endParaRPr>
          </a:p>
        </p:txBody>
      </p:sp>
      <p:sp>
        <p:nvSpPr>
          <p:cNvPr id="3" name="文本框 2">
            <a:extLst>
              <a:ext uri="{FF2B5EF4-FFF2-40B4-BE49-F238E27FC236}">
                <a16:creationId xmlns:a16="http://schemas.microsoft.com/office/drawing/2014/main" id="{A41A1C01-E2CD-F41E-21F2-43566B9093FB}"/>
              </a:ext>
            </a:extLst>
          </p:cNvPr>
          <p:cNvSpPr txBox="1"/>
          <p:nvPr/>
        </p:nvSpPr>
        <p:spPr>
          <a:xfrm>
            <a:off x="1272000" y="1206254"/>
            <a:ext cx="9648000" cy="19759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Collaboration in Multi-Agent Systems: </a:t>
            </a:r>
          </a:p>
          <a:p>
            <a:pPr algn="just">
              <a:lnSpc>
                <a:spcPct val="150000"/>
              </a:lnSpc>
            </a:pPr>
            <a:r>
              <a:rPr lang="en-US" altLang="zh-CN" sz="2000" dirty="0">
                <a:latin typeface="Times New Roman" panose="02020603050405020304" pitchFamily="18" charset="0"/>
                <a:cs typeface="Times New Roman" panose="02020603050405020304" pitchFamily="18" charset="0"/>
              </a:rPr>
              <a:t>In multi-agent reinforcement learning (MARL), collaboration refers to the challenge of agents working together to optimize a shared goal. Efficient collaboration is crucial in complex environments where agents must coordinate actions without direct communication.</a:t>
            </a:r>
            <a:endParaRPr lang="zh-CN" altLang="en-US" sz="20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8C3A8FB-8F52-F596-9A2B-161156FBE4B9}"/>
              </a:ext>
            </a:extLst>
          </p:cNvPr>
          <p:cNvSpPr txBox="1"/>
          <p:nvPr/>
        </p:nvSpPr>
        <p:spPr>
          <a:xfrm>
            <a:off x="1272000" y="3717000"/>
            <a:ext cx="9648000" cy="1329659"/>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Challenge: </a:t>
            </a:r>
          </a:p>
          <a:p>
            <a:pPr algn="just">
              <a:lnSpc>
                <a:spcPct val="150000"/>
              </a:lnSpc>
            </a:pPr>
            <a:r>
              <a:rPr lang="en-US" altLang="zh-CN" sz="2000" dirty="0">
                <a:latin typeface="Times New Roman" panose="02020603050405020304" pitchFamily="18" charset="0"/>
                <a:cs typeface="Times New Roman" panose="02020603050405020304" pitchFamily="18" charset="0"/>
              </a:rPr>
              <a:t>The main challenge is avoiding suboptimal strategies resulting from maximizing behavior correlations without ensuring high-quality collaboration.</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2B6A-7952-0420-A6F0-11064EBCF24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0064E2B-BE40-1892-2D26-DFE72EC038C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85C0C00-17F5-4FBF-780E-CB05A0787D92}"/>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B2008B1D-E5CB-6A1E-BAE8-15BDC5C4FBFC}"/>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E1D9921E-9665-4D59-F44F-3E6179C548D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6AE7413-3949-E4CC-1954-580DDD1EC65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6752DBA-6911-DE92-EC6A-25EA3EB514A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60</a:t>
            </a:fld>
            <a:endParaRPr lang="zh-HK" altLang="en-US" sz="1600" dirty="0">
              <a:solidFill>
                <a:schemeClr val="bg1"/>
              </a:solidFill>
            </a:endParaRPr>
          </a:p>
        </p:txBody>
      </p:sp>
      <p:cxnSp>
        <p:nvCxnSpPr>
          <p:cNvPr id="3" name="直接连接符 2">
            <a:extLst>
              <a:ext uri="{FF2B5EF4-FFF2-40B4-BE49-F238E27FC236}">
                <a16:creationId xmlns:a16="http://schemas.microsoft.com/office/drawing/2014/main" id="{F0E8524D-51B8-7158-3133-3D01A3ED2013}"/>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9240F4CD-1A66-EED1-AB20-A8A0EF6BA8C9}"/>
              </a:ext>
            </a:extLst>
          </p:cNvPr>
          <p:cNvSpPr txBox="1"/>
          <p:nvPr/>
        </p:nvSpPr>
        <p:spPr>
          <a:xfrm>
            <a:off x="521602" y="830450"/>
            <a:ext cx="759039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Performance comparisons</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88F2DF4A-F972-4271-D332-7C87AD2282DE}"/>
              </a:ext>
            </a:extLst>
          </p:cNvPr>
          <p:cNvPicPr>
            <a:picLocks noChangeAspect="1"/>
          </p:cNvPicPr>
          <p:nvPr/>
        </p:nvPicPr>
        <p:blipFill>
          <a:blip r:embed="rId5"/>
          <a:stretch>
            <a:fillRect/>
          </a:stretch>
        </p:blipFill>
        <p:spPr>
          <a:xfrm>
            <a:off x="591114" y="2294165"/>
            <a:ext cx="11308073" cy="3040827"/>
          </a:xfrm>
          <a:prstGeom prst="rect">
            <a:avLst/>
          </a:prstGeom>
        </p:spPr>
      </p:pic>
    </p:spTree>
    <p:extLst>
      <p:ext uri="{BB962C8B-B14F-4D97-AF65-F5344CB8AC3E}">
        <p14:creationId xmlns:p14="http://schemas.microsoft.com/office/powerpoint/2010/main" val="172817163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12D3-5F3E-9F72-1AA0-33900053A8B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7531B29-CF98-A18B-8258-A5F28BC1D67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E2CBA4D-8B8E-D6AB-C9F6-B9BCCEB2735F}"/>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9C52892A-2C20-846F-5D6B-87E43E7524B0}"/>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B63A81AC-0CEC-030B-DE9D-0D9817106FD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666E38E-E49B-0FD9-E0DC-03A38F3DD24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F034DF14-2B69-C893-D8B9-947716CA2C7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61</a:t>
            </a:fld>
            <a:endParaRPr lang="zh-HK" altLang="en-US" sz="1600" dirty="0">
              <a:solidFill>
                <a:schemeClr val="bg1"/>
              </a:solidFill>
            </a:endParaRPr>
          </a:p>
        </p:txBody>
      </p:sp>
      <p:cxnSp>
        <p:nvCxnSpPr>
          <p:cNvPr id="3" name="直接连接符 2">
            <a:extLst>
              <a:ext uri="{FF2B5EF4-FFF2-40B4-BE49-F238E27FC236}">
                <a16:creationId xmlns:a16="http://schemas.microsoft.com/office/drawing/2014/main" id="{73944FDA-ED5B-6D93-7DB3-810E3017FB3E}"/>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CD077662-9325-BF4D-6688-1925FCF6ED26}"/>
              </a:ext>
            </a:extLst>
          </p:cNvPr>
          <p:cNvSpPr txBox="1"/>
          <p:nvPr/>
        </p:nvSpPr>
        <p:spPr>
          <a:xfrm>
            <a:off x="521602" y="830450"/>
            <a:ext cx="759039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Hyperparameters and Ablation Study</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C6ACF481-6D49-2CC7-0972-7A321002BE95}"/>
              </a:ext>
            </a:extLst>
          </p:cNvPr>
          <p:cNvPicPr>
            <a:picLocks noChangeAspect="1"/>
          </p:cNvPicPr>
          <p:nvPr/>
        </p:nvPicPr>
        <p:blipFill>
          <a:blip r:embed="rId5"/>
          <a:stretch>
            <a:fillRect/>
          </a:stretch>
        </p:blipFill>
        <p:spPr>
          <a:xfrm>
            <a:off x="1472801" y="1469494"/>
            <a:ext cx="9246398" cy="4845206"/>
          </a:xfrm>
          <a:prstGeom prst="rect">
            <a:avLst/>
          </a:prstGeom>
        </p:spPr>
      </p:pic>
    </p:spTree>
    <p:extLst>
      <p:ext uri="{BB962C8B-B14F-4D97-AF65-F5344CB8AC3E}">
        <p14:creationId xmlns:p14="http://schemas.microsoft.com/office/powerpoint/2010/main" val="243123771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5FDFE-5699-1DFF-01AE-20946D4CCF30}"/>
            </a:ext>
          </a:extLst>
        </p:cNvPr>
        <p:cNvGrpSpPr/>
        <p:nvPr/>
      </p:nvGrpSpPr>
      <p:grpSpPr>
        <a:xfrm>
          <a:off x="0" y="0"/>
          <a:ext cx="0" cy="0"/>
          <a:chOff x="0" y="0"/>
          <a:chExt cx="0" cy="0"/>
        </a:xfrm>
      </p:grpSpPr>
      <p:grpSp>
        <p:nvGrpSpPr>
          <p:cNvPr id="26" name="组合 25">
            <a:extLst>
              <a:ext uri="{FF2B5EF4-FFF2-40B4-BE49-F238E27FC236}">
                <a16:creationId xmlns:a16="http://schemas.microsoft.com/office/drawing/2014/main" id="{B1D00741-3944-F25E-5ABB-D0ED3AE2497A}"/>
              </a:ext>
            </a:extLst>
          </p:cNvPr>
          <p:cNvGrpSpPr/>
          <p:nvPr/>
        </p:nvGrpSpPr>
        <p:grpSpPr>
          <a:xfrm>
            <a:off x="2135561" y="2650330"/>
            <a:ext cx="2054225" cy="2002806"/>
            <a:chOff x="800100" y="2426638"/>
            <a:chExt cx="2054225" cy="2002806"/>
          </a:xfrm>
        </p:grpSpPr>
        <p:grpSp>
          <p:nvGrpSpPr>
            <p:cNvPr id="27" name="组合 18">
              <a:extLst>
                <a:ext uri="{FF2B5EF4-FFF2-40B4-BE49-F238E27FC236}">
                  <a16:creationId xmlns:a16="http://schemas.microsoft.com/office/drawing/2014/main" id="{5CA82765-F1A0-4A34-6E42-281191690631}"/>
                </a:ext>
              </a:extLst>
            </p:cNvPr>
            <p:cNvGrpSpPr/>
            <p:nvPr/>
          </p:nvGrpSpPr>
          <p:grpSpPr bwMode="auto">
            <a:xfrm>
              <a:off x="1073997" y="2426638"/>
              <a:ext cx="1505450" cy="1479472"/>
              <a:chOff x="1709739" y="2636838"/>
              <a:chExt cx="1590160" cy="1584325"/>
            </a:xfrm>
            <a:solidFill>
              <a:srgbClr val="044875"/>
            </a:solidFill>
          </p:grpSpPr>
          <p:sp>
            <p:nvSpPr>
              <p:cNvPr id="35" name="Freeform 6">
                <a:extLst>
                  <a:ext uri="{FF2B5EF4-FFF2-40B4-BE49-F238E27FC236}">
                    <a16:creationId xmlns:a16="http://schemas.microsoft.com/office/drawing/2014/main" id="{D25A4CF6-8437-3CE9-88E1-733239C8CF06}"/>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a:extLst>
                  <a:ext uri="{FF2B5EF4-FFF2-40B4-BE49-F238E27FC236}">
                    <a16:creationId xmlns:a16="http://schemas.microsoft.com/office/drawing/2014/main" id="{C4E1CE12-D152-F23A-EB3C-CBED1D0077C9}"/>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a:extLst>
                  <a:ext uri="{FF2B5EF4-FFF2-40B4-BE49-F238E27FC236}">
                    <a16:creationId xmlns:a16="http://schemas.microsoft.com/office/drawing/2014/main" id="{4DD685A3-E55F-0C5D-351D-5B1B391087D0}"/>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a:extLst>
                  <a:ext uri="{FF2B5EF4-FFF2-40B4-BE49-F238E27FC236}">
                    <a16:creationId xmlns:a16="http://schemas.microsoft.com/office/drawing/2014/main" id="{609A6585-5A75-DC86-FEBE-0666427EA7B6}"/>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a:extLst>
                  <a:ext uri="{FF2B5EF4-FFF2-40B4-BE49-F238E27FC236}">
                    <a16:creationId xmlns:a16="http://schemas.microsoft.com/office/drawing/2014/main" id="{81A80940-474B-70F2-5127-9361B5FDCA1B}"/>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a:extLst>
                  <a:ext uri="{FF2B5EF4-FFF2-40B4-BE49-F238E27FC236}">
                    <a16:creationId xmlns:a16="http://schemas.microsoft.com/office/drawing/2014/main" id="{D3C65C07-36B5-2ABA-A73F-3F5624DC9C1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a:extLst>
                  <a:ext uri="{FF2B5EF4-FFF2-40B4-BE49-F238E27FC236}">
                    <a16:creationId xmlns:a16="http://schemas.microsoft.com/office/drawing/2014/main" id="{1909713E-BC70-5CE6-604E-2FA2ADEEEC4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a:extLst>
                  <a:ext uri="{FF2B5EF4-FFF2-40B4-BE49-F238E27FC236}">
                    <a16:creationId xmlns:a16="http://schemas.microsoft.com/office/drawing/2014/main" id="{61118366-9F88-E833-B3FC-D4585D61B5D4}"/>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a:extLst>
                  <a:ext uri="{FF2B5EF4-FFF2-40B4-BE49-F238E27FC236}">
                    <a16:creationId xmlns:a16="http://schemas.microsoft.com/office/drawing/2014/main" id="{AEB32554-A4BC-0A55-BE45-CA102FEAF0B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a:extLst>
                <a:ext uri="{FF2B5EF4-FFF2-40B4-BE49-F238E27FC236}">
                  <a16:creationId xmlns:a16="http://schemas.microsoft.com/office/drawing/2014/main" id="{A9C4BBF7-4270-6AB7-73FF-4EA0C5CB3017}"/>
                </a:ext>
              </a:extLst>
            </p:cNvPr>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EDF26CD4-6128-36F6-B2BE-B8F855D45932}"/>
              </a:ext>
            </a:extLst>
          </p:cNvPr>
          <p:cNvGrpSpPr/>
          <p:nvPr/>
        </p:nvGrpSpPr>
        <p:grpSpPr>
          <a:xfrm>
            <a:off x="4611497" y="2225628"/>
            <a:ext cx="5370513" cy="534987"/>
            <a:chOff x="3281952" y="1484784"/>
            <a:chExt cx="5370513" cy="534987"/>
          </a:xfrm>
        </p:grpSpPr>
        <p:grpSp>
          <p:nvGrpSpPr>
            <p:cNvPr id="14" name="组合 13">
              <a:extLst>
                <a:ext uri="{FF2B5EF4-FFF2-40B4-BE49-F238E27FC236}">
                  <a16:creationId xmlns:a16="http://schemas.microsoft.com/office/drawing/2014/main" id="{E5346824-CF06-CD11-5B9F-93C635DF7E0F}"/>
                </a:ext>
              </a:extLst>
            </p:cNvPr>
            <p:cNvGrpSpPr/>
            <p:nvPr/>
          </p:nvGrpSpPr>
          <p:grpSpPr>
            <a:xfrm>
              <a:off x="3943940" y="1484784"/>
              <a:ext cx="4708525" cy="534987"/>
              <a:chOff x="3943940" y="1626760"/>
              <a:chExt cx="4708525" cy="534987"/>
            </a:xfrm>
          </p:grpSpPr>
          <p:sp>
            <p:nvSpPr>
              <p:cNvPr id="49" name="Freeform 74">
                <a:extLst>
                  <a:ext uri="{FF2B5EF4-FFF2-40B4-BE49-F238E27FC236}">
                    <a16:creationId xmlns:a16="http://schemas.microsoft.com/office/drawing/2014/main" id="{EEE52322-F40B-9C9C-06BD-7D56676608C2}"/>
                  </a:ext>
                </a:extLst>
              </p:cNvPr>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a:extLst>
                  <a:ext uri="{FF2B5EF4-FFF2-40B4-BE49-F238E27FC236}">
                    <a16:creationId xmlns:a16="http://schemas.microsoft.com/office/drawing/2014/main" id="{E1249DCD-F509-42EA-22A1-8B7C20C1FB71}"/>
                  </a:ext>
                </a:extLst>
              </p:cNvPr>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a:extLst>
                  <a:ext uri="{FF2B5EF4-FFF2-40B4-BE49-F238E27FC236}">
                    <a16:creationId xmlns:a16="http://schemas.microsoft.com/office/drawing/2014/main" id="{47A4A344-B04B-E126-C11F-042C3D9B5519}"/>
                  </a:ext>
                </a:extLst>
              </p:cNvPr>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a:extLst>
                  <a:ext uri="{FF2B5EF4-FFF2-40B4-BE49-F238E27FC236}">
                    <a16:creationId xmlns:a16="http://schemas.microsoft.com/office/drawing/2014/main" id="{50E0117C-C927-6BAD-7D04-ED046549CD31}"/>
                  </a:ext>
                </a:extLst>
              </p:cNvPr>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6C098B56-0CD0-1415-0E2F-81E5C6A75984}"/>
                </a:ext>
              </a:extLst>
            </p:cNvPr>
            <p:cNvGrpSpPr/>
            <p:nvPr/>
          </p:nvGrpSpPr>
          <p:grpSpPr>
            <a:xfrm>
              <a:off x="3281952" y="1484784"/>
              <a:ext cx="689642" cy="534987"/>
              <a:chOff x="3281952" y="1626760"/>
              <a:chExt cx="689642" cy="534987"/>
            </a:xfrm>
          </p:grpSpPr>
          <p:sp>
            <p:nvSpPr>
              <p:cNvPr id="53" name="矩形 52">
                <a:extLst>
                  <a:ext uri="{FF2B5EF4-FFF2-40B4-BE49-F238E27FC236}">
                    <a16:creationId xmlns:a16="http://schemas.microsoft.com/office/drawing/2014/main" id="{344B5920-9800-5F77-6687-56BDCB7D5044}"/>
                  </a:ext>
                </a:extLst>
              </p:cNvPr>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a:extLst>
                  <a:ext uri="{FF2B5EF4-FFF2-40B4-BE49-F238E27FC236}">
                    <a16:creationId xmlns:a16="http://schemas.microsoft.com/office/drawing/2014/main" id="{FED7C315-21A9-C069-00C4-14373D4EF128}"/>
                  </a:ext>
                </a:extLst>
              </p:cNvPr>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a:extLst>
              <a:ext uri="{FF2B5EF4-FFF2-40B4-BE49-F238E27FC236}">
                <a16:creationId xmlns:a16="http://schemas.microsoft.com/office/drawing/2014/main" id="{2BB73D93-2D90-CFC8-BD91-75B0AFFDA629}"/>
              </a:ext>
            </a:extLst>
          </p:cNvPr>
          <p:cNvGrpSpPr/>
          <p:nvPr/>
        </p:nvGrpSpPr>
        <p:grpSpPr>
          <a:xfrm>
            <a:off x="4591349" y="3866346"/>
            <a:ext cx="5372100" cy="534987"/>
            <a:chOff x="3261805" y="3188752"/>
            <a:chExt cx="5372100" cy="534987"/>
          </a:xfrm>
        </p:grpSpPr>
        <p:grpSp>
          <p:nvGrpSpPr>
            <p:cNvPr id="12" name="组合 11">
              <a:extLst>
                <a:ext uri="{FF2B5EF4-FFF2-40B4-BE49-F238E27FC236}">
                  <a16:creationId xmlns:a16="http://schemas.microsoft.com/office/drawing/2014/main" id="{B0FBA3B9-BB58-7B4F-87CB-6A2ECB89737D}"/>
                </a:ext>
              </a:extLst>
            </p:cNvPr>
            <p:cNvGrpSpPr/>
            <p:nvPr/>
          </p:nvGrpSpPr>
          <p:grpSpPr>
            <a:xfrm>
              <a:off x="3261805" y="3188752"/>
              <a:ext cx="689593" cy="534987"/>
              <a:chOff x="3261805" y="3188752"/>
              <a:chExt cx="689593" cy="534987"/>
            </a:xfrm>
          </p:grpSpPr>
          <p:sp>
            <p:nvSpPr>
              <p:cNvPr id="61" name="矩形 60">
                <a:extLst>
                  <a:ext uri="{FF2B5EF4-FFF2-40B4-BE49-F238E27FC236}">
                    <a16:creationId xmlns:a16="http://schemas.microsoft.com/office/drawing/2014/main" id="{8122CE08-9FAD-4428-FD4E-3CEA84003AF8}"/>
                  </a:ext>
                </a:extLst>
              </p:cNvPr>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a:extLst>
                  <a:ext uri="{FF2B5EF4-FFF2-40B4-BE49-F238E27FC236}">
                    <a16:creationId xmlns:a16="http://schemas.microsoft.com/office/drawing/2014/main" id="{6AC12744-EE63-D8D4-AFCB-6721BBC41A68}"/>
                  </a:ext>
                </a:extLst>
              </p:cNvPr>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a:extLst>
                <a:ext uri="{FF2B5EF4-FFF2-40B4-BE49-F238E27FC236}">
                  <a16:creationId xmlns:a16="http://schemas.microsoft.com/office/drawing/2014/main" id="{D18BAB89-A6B7-3490-74D8-D6FF7FEC5BDD}"/>
                </a:ext>
              </a:extLst>
            </p:cNvPr>
            <p:cNvGrpSpPr/>
            <p:nvPr/>
          </p:nvGrpSpPr>
          <p:grpSpPr>
            <a:xfrm>
              <a:off x="3923792" y="3188752"/>
              <a:ext cx="4710113" cy="534987"/>
              <a:chOff x="3923792" y="3188752"/>
              <a:chExt cx="4710113" cy="534987"/>
            </a:xfrm>
          </p:grpSpPr>
          <p:sp>
            <p:nvSpPr>
              <p:cNvPr id="57" name="矩形 56">
                <a:extLst>
                  <a:ext uri="{FF2B5EF4-FFF2-40B4-BE49-F238E27FC236}">
                    <a16:creationId xmlns:a16="http://schemas.microsoft.com/office/drawing/2014/main" id="{FB045ED2-C719-FB0F-0279-3E07EBB9685C}"/>
                  </a:ext>
                </a:extLst>
              </p:cNvPr>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a:extLst>
                  <a:ext uri="{FF2B5EF4-FFF2-40B4-BE49-F238E27FC236}">
                    <a16:creationId xmlns:a16="http://schemas.microsoft.com/office/drawing/2014/main" id="{0C2916F9-936E-8D44-F177-67F472149F0D}"/>
                  </a:ext>
                </a:extLst>
              </p:cNvPr>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a:extLst>
              <a:ext uri="{FF2B5EF4-FFF2-40B4-BE49-F238E27FC236}">
                <a16:creationId xmlns:a16="http://schemas.microsoft.com/office/drawing/2014/main" id="{22F5EAD8-6789-0F8F-5987-A827A0B8931E}"/>
              </a:ext>
            </a:extLst>
          </p:cNvPr>
          <p:cNvGrpSpPr/>
          <p:nvPr/>
        </p:nvGrpSpPr>
        <p:grpSpPr>
          <a:xfrm>
            <a:off x="4591349" y="4686705"/>
            <a:ext cx="5372100" cy="534987"/>
            <a:chOff x="3261805" y="4046141"/>
            <a:chExt cx="5372100" cy="534987"/>
          </a:xfrm>
        </p:grpSpPr>
        <p:grpSp>
          <p:nvGrpSpPr>
            <p:cNvPr id="13" name="组合 12">
              <a:extLst>
                <a:ext uri="{FF2B5EF4-FFF2-40B4-BE49-F238E27FC236}">
                  <a16:creationId xmlns:a16="http://schemas.microsoft.com/office/drawing/2014/main" id="{E306AB78-C3ED-DB24-03D0-BDA07E998F72}"/>
                </a:ext>
              </a:extLst>
            </p:cNvPr>
            <p:cNvGrpSpPr/>
            <p:nvPr/>
          </p:nvGrpSpPr>
          <p:grpSpPr>
            <a:xfrm>
              <a:off x="3261805" y="4046141"/>
              <a:ext cx="689447" cy="534987"/>
              <a:chOff x="3261805" y="3969748"/>
              <a:chExt cx="689447" cy="534987"/>
            </a:xfrm>
          </p:grpSpPr>
          <p:sp>
            <p:nvSpPr>
              <p:cNvPr id="89" name="矩形 88">
                <a:extLst>
                  <a:ext uri="{FF2B5EF4-FFF2-40B4-BE49-F238E27FC236}">
                    <a16:creationId xmlns:a16="http://schemas.microsoft.com/office/drawing/2014/main" id="{68F4CDAE-1D50-15BF-0A18-CF001E2AB69F}"/>
                  </a:ext>
                </a:extLst>
              </p:cNvPr>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a:extLst>
                  <a:ext uri="{FF2B5EF4-FFF2-40B4-BE49-F238E27FC236}">
                    <a16:creationId xmlns:a16="http://schemas.microsoft.com/office/drawing/2014/main" id="{A141F528-DE15-5038-684A-E24B6714836A}"/>
                  </a:ext>
                </a:extLst>
              </p:cNvPr>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a:extLst>
                <a:ext uri="{FF2B5EF4-FFF2-40B4-BE49-F238E27FC236}">
                  <a16:creationId xmlns:a16="http://schemas.microsoft.com/office/drawing/2014/main" id="{5E88DCC3-721C-F63C-06A9-4379E361D0E0}"/>
                </a:ext>
              </a:extLst>
            </p:cNvPr>
            <p:cNvGrpSpPr/>
            <p:nvPr/>
          </p:nvGrpSpPr>
          <p:grpSpPr>
            <a:xfrm>
              <a:off x="3923792" y="4046141"/>
              <a:ext cx="4710113" cy="534987"/>
              <a:chOff x="3923792" y="3969748"/>
              <a:chExt cx="4710113" cy="534987"/>
            </a:xfrm>
          </p:grpSpPr>
          <p:sp>
            <p:nvSpPr>
              <p:cNvPr id="64" name="文本框 126">
                <a:extLst>
                  <a:ext uri="{FF2B5EF4-FFF2-40B4-BE49-F238E27FC236}">
                    <a16:creationId xmlns:a16="http://schemas.microsoft.com/office/drawing/2014/main" id="{04CCCB68-969C-C370-0904-6A7B5AA6338A}"/>
                  </a:ext>
                </a:extLst>
              </p:cNvPr>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a:extLst>
                  <a:ext uri="{FF2B5EF4-FFF2-40B4-BE49-F238E27FC236}">
                    <a16:creationId xmlns:a16="http://schemas.microsoft.com/office/drawing/2014/main" id="{160028D9-3A50-856B-449D-EF0C613AFCA2}"/>
                  </a:ext>
                </a:extLst>
              </p:cNvPr>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a:extLst>
                  <a:ext uri="{FF2B5EF4-FFF2-40B4-BE49-F238E27FC236}">
                    <a16:creationId xmlns:a16="http://schemas.microsoft.com/office/drawing/2014/main" id="{2B87EE8E-72C1-7B10-AD47-6C20F4418167}"/>
                  </a:ext>
                </a:extLst>
              </p:cNvPr>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a:extLst>
              <a:ext uri="{FF2B5EF4-FFF2-40B4-BE49-F238E27FC236}">
                <a16:creationId xmlns:a16="http://schemas.microsoft.com/office/drawing/2014/main" id="{5CC08D48-AD58-6534-181C-28D7E99CA7E7}"/>
              </a:ext>
            </a:extLst>
          </p:cNvPr>
          <p:cNvGrpSpPr/>
          <p:nvPr/>
        </p:nvGrpSpPr>
        <p:grpSpPr>
          <a:xfrm>
            <a:off x="4605401" y="3045987"/>
            <a:ext cx="5370513" cy="534987"/>
            <a:chOff x="3275856" y="2348880"/>
            <a:chExt cx="5370513" cy="534987"/>
          </a:xfrm>
        </p:grpSpPr>
        <p:grpSp>
          <p:nvGrpSpPr>
            <p:cNvPr id="11" name="组合 10">
              <a:extLst>
                <a:ext uri="{FF2B5EF4-FFF2-40B4-BE49-F238E27FC236}">
                  <a16:creationId xmlns:a16="http://schemas.microsoft.com/office/drawing/2014/main" id="{9A59D46B-A362-2CDC-5A93-A34BE7A867F5}"/>
                </a:ext>
              </a:extLst>
            </p:cNvPr>
            <p:cNvGrpSpPr/>
            <p:nvPr/>
          </p:nvGrpSpPr>
          <p:grpSpPr>
            <a:xfrm>
              <a:off x="3275856" y="2348880"/>
              <a:ext cx="689474" cy="534987"/>
              <a:chOff x="3275856" y="2407756"/>
              <a:chExt cx="689474" cy="534987"/>
            </a:xfrm>
          </p:grpSpPr>
          <p:sp>
            <p:nvSpPr>
              <p:cNvPr id="97" name="矩形 96">
                <a:extLst>
                  <a:ext uri="{FF2B5EF4-FFF2-40B4-BE49-F238E27FC236}">
                    <a16:creationId xmlns:a16="http://schemas.microsoft.com/office/drawing/2014/main" id="{25B03FAA-4C12-DC9D-26A2-F7F81491EAA7}"/>
                  </a:ext>
                </a:extLst>
              </p:cNvPr>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a:extLst>
                  <a:ext uri="{FF2B5EF4-FFF2-40B4-BE49-F238E27FC236}">
                    <a16:creationId xmlns:a16="http://schemas.microsoft.com/office/drawing/2014/main" id="{F41F7FF9-ABAA-8374-5155-B503F29E4A49}"/>
                  </a:ext>
                </a:extLst>
              </p:cNvPr>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a:extLst>
                <a:ext uri="{FF2B5EF4-FFF2-40B4-BE49-F238E27FC236}">
                  <a16:creationId xmlns:a16="http://schemas.microsoft.com/office/drawing/2014/main" id="{F8E58B2D-0FC9-F315-0170-C40D7B15F2CE}"/>
                </a:ext>
              </a:extLst>
            </p:cNvPr>
            <p:cNvGrpSpPr/>
            <p:nvPr/>
          </p:nvGrpSpPr>
          <p:grpSpPr>
            <a:xfrm>
              <a:off x="3937844" y="2348880"/>
              <a:ext cx="4708525" cy="534987"/>
              <a:chOff x="3937844" y="2407756"/>
              <a:chExt cx="4708525" cy="534987"/>
            </a:xfrm>
          </p:grpSpPr>
          <p:sp>
            <p:nvSpPr>
              <p:cNvPr id="92" name="文本框 73">
                <a:extLst>
                  <a:ext uri="{FF2B5EF4-FFF2-40B4-BE49-F238E27FC236}">
                    <a16:creationId xmlns:a16="http://schemas.microsoft.com/office/drawing/2014/main" id="{D45E0EA6-4CCF-B075-CDEA-E42912A15DCB}"/>
                  </a:ext>
                </a:extLst>
              </p:cNvPr>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a:extLst>
                  <a:ext uri="{FF2B5EF4-FFF2-40B4-BE49-F238E27FC236}">
                    <a16:creationId xmlns:a16="http://schemas.microsoft.com/office/drawing/2014/main" id="{6EECCBA9-FC0D-BA5D-76BC-B1AF0139FF04}"/>
                  </a:ext>
                </a:extLst>
              </p:cNvPr>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a:extLst>
                  <a:ext uri="{FF2B5EF4-FFF2-40B4-BE49-F238E27FC236}">
                    <a16:creationId xmlns:a16="http://schemas.microsoft.com/office/drawing/2014/main" id="{0F332E01-FC2E-0A3D-A7DC-DD1E97D6FD63}"/>
                  </a:ext>
                </a:extLst>
              </p:cNvPr>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a:extLst>
                  <a:ext uri="{FF2B5EF4-FFF2-40B4-BE49-F238E27FC236}">
                    <a16:creationId xmlns:a16="http://schemas.microsoft.com/office/drawing/2014/main" id="{C048BCD8-4891-7EF1-CD39-6CEAC2AC3987}"/>
                  </a:ext>
                </a:extLst>
              </p:cNvPr>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a:extLst>
              <a:ext uri="{FF2B5EF4-FFF2-40B4-BE49-F238E27FC236}">
                <a16:creationId xmlns:a16="http://schemas.microsoft.com/office/drawing/2014/main" id="{1BF53C2F-9DD4-8894-9FB7-1A80E4CB8F48}"/>
              </a:ext>
            </a:extLst>
          </p:cNvPr>
          <p:cNvGrpSpPr/>
          <p:nvPr/>
        </p:nvGrpSpPr>
        <p:grpSpPr>
          <a:xfrm>
            <a:off x="1524000" y="6569404"/>
            <a:ext cx="9144000" cy="288596"/>
            <a:chOff x="0" y="6569404"/>
            <a:chExt cx="9144000" cy="288596"/>
          </a:xfrm>
        </p:grpSpPr>
        <p:sp>
          <p:nvSpPr>
            <p:cNvPr id="110" name="矩形 109">
              <a:extLst>
                <a:ext uri="{FF2B5EF4-FFF2-40B4-BE49-F238E27FC236}">
                  <a16:creationId xmlns:a16="http://schemas.microsoft.com/office/drawing/2014/main" id="{59DC7934-A395-0ABD-9467-2D662879E00E}"/>
                </a:ext>
              </a:extLst>
            </p:cNvPr>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0909C422-452A-6E4B-7381-918455FA894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a:extLst>
              <a:ext uri="{FF2B5EF4-FFF2-40B4-BE49-F238E27FC236}">
                <a16:creationId xmlns:a16="http://schemas.microsoft.com/office/drawing/2014/main" id="{5A233282-DC9A-E64F-8C4F-B11D64737A5C}"/>
              </a:ext>
            </a:extLst>
          </p:cNvPr>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E4CFCB1D-2E61-F96C-E8BB-D369C2105877}"/>
              </a:ext>
            </a:extLst>
          </p:cNvPr>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a:extLst>
              <a:ext uri="{FF2B5EF4-FFF2-40B4-BE49-F238E27FC236}">
                <a16:creationId xmlns:a16="http://schemas.microsoft.com/office/drawing/2014/main" id="{816D4B45-05D5-4720-5243-087BB559E520}"/>
              </a:ext>
            </a:extLst>
          </p:cNvPr>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a:extLst>
              <a:ext uri="{FF2B5EF4-FFF2-40B4-BE49-F238E27FC236}">
                <a16:creationId xmlns:a16="http://schemas.microsoft.com/office/drawing/2014/main" id="{D75F8211-889E-477A-00BF-C6A2022E9C03}"/>
              </a:ext>
            </a:extLst>
          </p:cNvPr>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a:extLst>
              <a:ext uri="{FF2B5EF4-FFF2-40B4-BE49-F238E27FC236}">
                <a16:creationId xmlns:a16="http://schemas.microsoft.com/office/drawing/2014/main" id="{A2486E9B-E7A0-FEEA-658C-023D92FC5DEE}"/>
              </a:ext>
            </a:extLst>
          </p:cNvPr>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a:extLst>
              <a:ext uri="{FF2B5EF4-FFF2-40B4-BE49-F238E27FC236}">
                <a16:creationId xmlns:a16="http://schemas.microsoft.com/office/drawing/2014/main" id="{0168DEA5-2058-B1C0-D73F-8A3CD1ADFACE}"/>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62</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330C14D9-AD3E-6C0E-DC0D-DCE1D855208C}"/>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FF154F29-E0DC-6D18-3C0B-125CBD56054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E04467BE-503E-3470-A9C7-EBC128F1413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438E03B4-D051-EFF0-2A18-F91B9C47DCA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62</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3976BC3A-5C01-B413-A4CA-3011C0682F2E}"/>
              </a:ext>
            </a:extLst>
          </p:cNvPr>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50535939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63</a:t>
            </a:fld>
            <a:endParaRPr lang="zh-HK" altLang="en-US" sz="1600" dirty="0">
              <a:solidFill>
                <a:schemeClr val="bg1"/>
              </a:solidFill>
            </a:endParaRPr>
          </a:p>
        </p:txBody>
      </p:sp>
      <p:sp>
        <p:nvSpPr>
          <p:cNvPr id="4" name="矩形 3">
            <a:extLst>
              <a:ext uri="{FF2B5EF4-FFF2-40B4-BE49-F238E27FC236}">
                <a16:creationId xmlns:a16="http://schemas.microsoft.com/office/drawing/2014/main" id="{2058F8DF-B956-1737-0617-CFFDB75F5571}"/>
              </a:ext>
            </a:extLst>
          </p:cNvPr>
          <p:cNvSpPr/>
          <p:nvPr/>
        </p:nvSpPr>
        <p:spPr>
          <a:xfrm>
            <a:off x="1481483" y="1032860"/>
            <a:ext cx="9216000" cy="152392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DF394FBB-85F6-A4F3-74DC-5D693328D235}"/>
              </a:ext>
            </a:extLst>
          </p:cNvPr>
          <p:cNvSpPr/>
          <p:nvPr/>
        </p:nvSpPr>
        <p:spPr>
          <a:xfrm>
            <a:off x="1769482" y="75060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14847670-F0CD-5F02-7924-D04008E886E4}"/>
              </a:ext>
            </a:extLst>
          </p:cNvPr>
          <p:cNvSpPr/>
          <p:nvPr/>
        </p:nvSpPr>
        <p:spPr>
          <a:xfrm>
            <a:off x="1487997" y="2923798"/>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444CAFC4-E4E9-1DF6-3F6A-7E8A749EA13F}"/>
              </a:ext>
            </a:extLst>
          </p:cNvPr>
          <p:cNvSpPr/>
          <p:nvPr/>
        </p:nvSpPr>
        <p:spPr>
          <a:xfrm>
            <a:off x="1770195" y="270078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D5BCD4DD-C9E6-7286-ED2F-2D3C15D5E4B5}"/>
              </a:ext>
            </a:extLst>
          </p:cNvPr>
          <p:cNvSpPr txBox="1"/>
          <p:nvPr/>
        </p:nvSpPr>
        <p:spPr>
          <a:xfrm>
            <a:off x="1764397" y="3005403"/>
            <a:ext cx="8651602" cy="1421671"/>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t>Stable Learning: </a:t>
            </a:r>
            <a:r>
              <a:rPr lang="en-US" altLang="zh-CN" sz="2000" dirty="0"/>
              <a:t>The HASAC algorithm ensures stable policy updates, guiding agents towards QRE and increasing robustness in dynamic environments.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986885B-602D-8455-B2A7-3D1B4DC39B13}"/>
              </a:ext>
            </a:extLst>
          </p:cNvPr>
          <p:cNvSpPr txBox="1"/>
          <p:nvPr/>
        </p:nvSpPr>
        <p:spPr>
          <a:xfrm>
            <a:off x="1759806" y="1024380"/>
            <a:ext cx="8639998" cy="14216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b="1" dirty="0"/>
              <a:t>Entropy-Driven Exploration: </a:t>
            </a:r>
            <a:r>
              <a:rPr lang="en-US" altLang="zh-CN" sz="2000" dirty="0"/>
              <a:t>MEHARL improves exploration through maximum entropy objectives, allowing agents to diversify actions and avoid suboptimal convergence, enhancing cooperation.</a:t>
            </a:r>
            <a:endParaRPr lang="zh-CN" altLang="en-US" sz="20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E0568F4A-9862-6B54-FF3D-5D7FA042050A}"/>
              </a:ext>
            </a:extLst>
          </p:cNvPr>
          <p:cNvSpPr/>
          <p:nvPr/>
        </p:nvSpPr>
        <p:spPr>
          <a:xfrm>
            <a:off x="1487999" y="4849831"/>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98D1D8B2-51F4-22A6-62AE-A4108E71FF23}"/>
              </a:ext>
            </a:extLst>
          </p:cNvPr>
          <p:cNvSpPr/>
          <p:nvPr/>
        </p:nvSpPr>
        <p:spPr>
          <a:xfrm>
            <a:off x="1770197" y="4626822"/>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0EEE8304-284C-DD18-8ADE-6544AB08A423}"/>
              </a:ext>
            </a:extLst>
          </p:cNvPr>
          <p:cNvSpPr txBox="1"/>
          <p:nvPr/>
        </p:nvSpPr>
        <p:spPr>
          <a:xfrm>
            <a:off x="1806391" y="4897223"/>
            <a:ext cx="8651602" cy="142199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t>Future Work: </a:t>
            </a:r>
            <a:r>
              <a:rPr lang="en-US" altLang="zh-CN" sz="2000" dirty="0"/>
              <a:t>Future research will expand MEHARL to more complex multi-agent tasks, including real-world applications with large-scale coordination needs.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103841"/>
              <a:ext cx="10008870" cy="1305165"/>
            </a:xfrm>
            <a:prstGeom prst="rect">
              <a:avLst/>
            </a:prstGeom>
            <a:noFill/>
          </p:spPr>
          <p:txBody>
            <a:bodyPr wrap="square" rtlCol="0" anchor="ctr">
              <a:spAutoFit/>
            </a:bodyPr>
            <a:lstStyle/>
            <a:p>
              <a:pPr algn="ctr">
                <a:lnSpc>
                  <a:spcPct val="150000"/>
                </a:lnSpc>
              </a:pPr>
              <a:r>
                <a:rPr lang="en" altLang="zh-CN" sz="2800" b="1" dirty="0">
                  <a:solidFill>
                    <a:schemeClr val="bg1"/>
                  </a:solidFill>
                  <a:latin typeface="Arial" panose="020B0604020202020204" pitchFamily="34" charset="0"/>
                  <a:cs typeface="Arial" panose="020B0604020202020204" pitchFamily="34" charset="0"/>
                </a:rPr>
                <a:t>Attention-Guided Contrastive Role Representations </a:t>
              </a:r>
            </a:p>
            <a:p>
              <a:pPr algn="ctr">
                <a:lnSpc>
                  <a:spcPct val="150000"/>
                </a:lnSpc>
              </a:pPr>
              <a:r>
                <a:rPr lang="en" altLang="zh-CN" sz="2800" b="1" dirty="0">
                  <a:solidFill>
                    <a:schemeClr val="bg1"/>
                  </a:solidFill>
                  <a:latin typeface="Arial" panose="020B0604020202020204" pitchFamily="34" charset="0"/>
                  <a:cs typeface="Arial" panose="020B0604020202020204" pitchFamily="34" charset="0"/>
                </a:rPr>
                <a:t>for Multi-Agent Reinforcement Learning</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Zican</a:t>
              </a:r>
              <a:r>
                <a:rPr lang="en-US" altLang="zh-CN" sz="1600" dirty="0">
                  <a:solidFill>
                    <a:schemeClr val="bg1"/>
                  </a:solidFill>
                  <a:latin typeface="Arial" panose="020B0604020202020204" pitchFamily="34" charset="0"/>
                  <a:cs typeface="Arial" panose="020B0604020202020204" pitchFamily="34" charset="0"/>
                </a:rPr>
                <a:t> Hu, </a:t>
              </a:r>
              <a:r>
                <a:rPr lang="en-US" altLang="zh-CN" sz="1600" dirty="0" err="1">
                  <a:solidFill>
                    <a:schemeClr val="bg1"/>
                  </a:solidFill>
                  <a:latin typeface="Arial" panose="020B0604020202020204" pitchFamily="34" charset="0"/>
                  <a:cs typeface="Arial" panose="020B0604020202020204" pitchFamily="34" charset="0"/>
                </a:rPr>
                <a:t>Zongzhang</a:t>
              </a:r>
              <a:r>
                <a:rPr lang="en-US" altLang="zh-CN" sz="1600" dirty="0">
                  <a:solidFill>
                    <a:schemeClr val="bg1"/>
                  </a:solidFill>
                  <a:latin typeface="Arial" panose="020B0604020202020204" pitchFamily="34" charset="0"/>
                  <a:cs typeface="Arial" panose="020B0604020202020204" pitchFamily="34" charset="0"/>
                </a:rPr>
                <a:t> Zhang, </a:t>
              </a:r>
              <a:r>
                <a:rPr lang="en-US" altLang="zh-CN" sz="1600" dirty="0" err="1">
                  <a:solidFill>
                    <a:schemeClr val="bg1"/>
                  </a:solidFill>
                  <a:latin typeface="Arial" panose="020B0604020202020204" pitchFamily="34" charset="0"/>
                  <a:cs typeface="Arial" panose="020B0604020202020204" pitchFamily="34" charset="0"/>
                </a:rPr>
                <a:t>Huaxiong</a:t>
              </a:r>
              <a:r>
                <a:rPr lang="en-US" altLang="zh-CN" sz="1600" dirty="0">
                  <a:solidFill>
                    <a:schemeClr val="bg1"/>
                  </a:solidFill>
                  <a:latin typeface="Arial" panose="020B0604020202020204" pitchFamily="34" charset="0"/>
                  <a:cs typeface="Arial" panose="020B0604020202020204" pitchFamily="34" charset="0"/>
                </a:rPr>
                <a:t> Li, </a:t>
              </a:r>
              <a:r>
                <a:rPr lang="en-US" altLang="zh-CN" sz="1600" dirty="0" err="1">
                  <a:solidFill>
                    <a:schemeClr val="bg1"/>
                  </a:solidFill>
                  <a:latin typeface="Arial" panose="020B0604020202020204" pitchFamily="34" charset="0"/>
                  <a:cs typeface="Arial" panose="020B0604020202020204" pitchFamily="34" charset="0"/>
                </a:rPr>
                <a:t>Chunlin</a:t>
              </a:r>
              <a:r>
                <a:rPr lang="en-US" altLang="zh-CN" sz="1600" dirty="0">
                  <a:solidFill>
                    <a:schemeClr val="bg1"/>
                  </a:solidFill>
                  <a:latin typeface="Arial" panose="020B0604020202020204" pitchFamily="34" charset="0"/>
                  <a:cs typeface="Arial" panose="020B0604020202020204" pitchFamily="34" charset="0"/>
                </a:rPr>
                <a:t> Chen, </a:t>
              </a:r>
              <a:r>
                <a:rPr lang="en-US" altLang="zh-CN" sz="1600" dirty="0" err="1">
                  <a:solidFill>
                    <a:schemeClr val="bg1"/>
                  </a:solidFill>
                  <a:latin typeface="Arial" panose="020B0604020202020204" pitchFamily="34" charset="0"/>
                  <a:cs typeface="Arial" panose="020B0604020202020204" pitchFamily="34" charset="0"/>
                </a:rPr>
                <a:t>Hongyu</a:t>
              </a:r>
              <a:r>
                <a:rPr lang="en-US" altLang="zh-CN" sz="1600" dirty="0">
                  <a:solidFill>
                    <a:schemeClr val="bg1"/>
                  </a:solidFill>
                  <a:latin typeface="Arial" panose="020B0604020202020204" pitchFamily="34" charset="0"/>
                  <a:cs typeface="Arial" panose="020B0604020202020204" pitchFamily="34" charset="0"/>
                </a:rPr>
                <a:t> Ding, Zhi Wang</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64</a:t>
            </a:fld>
            <a:endParaRPr lang="zh-HK" altLang="en-US" sz="1600" dirty="0">
              <a:solidFill>
                <a:schemeClr val="bg1"/>
              </a:solidFill>
            </a:endParaRPr>
          </a:p>
        </p:txBody>
      </p:sp>
      <p:sp>
        <p:nvSpPr>
          <p:cNvPr id="12" name="文本框 11"/>
          <p:cNvSpPr txBox="1"/>
          <p:nvPr/>
        </p:nvSpPr>
        <p:spPr>
          <a:xfrm>
            <a:off x="351876" y="4596014"/>
            <a:ext cx="1056812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The 12th International Conference on Learning Representations (ICLR-2024)</a:t>
            </a: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65</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66</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2194862" y="4110818"/>
            <a:ext cx="7416000" cy="1323439"/>
          </a:xfrm>
          <a:prstGeom prst="rect">
            <a:avLst/>
          </a:prstGeom>
          <a:noFill/>
          <a:ln>
            <a:solidFill>
              <a:srgbClr val="0174AB"/>
            </a:solidFill>
          </a:ln>
        </p:spPr>
        <p:txBody>
          <a:bodyPr wrap="square" rtlCol="0">
            <a:spAutoFit/>
          </a:bodyPr>
          <a:lstStyle/>
          <a:p>
            <a:pPr algn="just"/>
            <a:r>
              <a:rPr lang="en" altLang="zh-CN" sz="2000" dirty="0">
                <a:latin typeface="Times New Roman" panose="02020603050405020304" pitchFamily="18" charset="0"/>
                <a:cs typeface="Times New Roman" panose="02020603050405020304" pitchFamily="18" charset="0"/>
              </a:rPr>
              <a:t>Traditional multi-agent reinforcement learning (MARL) frameworks often fail to promote effective behavior diversity and strategic role allocation, leading to homogeneous agent behaviors and limited coordination flexibility.</a:t>
            </a:r>
            <a:endParaRPr lang="en-US" sz="2000" b="1" dirty="0">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67</a:t>
            </a:fld>
            <a:endParaRPr lang="zh-HK" altLang="en-US" sz="1600" dirty="0">
              <a:solidFill>
                <a:schemeClr val="bg1"/>
              </a:solidFill>
            </a:endParaRPr>
          </a:p>
        </p:txBody>
      </p:sp>
      <p:sp>
        <p:nvSpPr>
          <p:cNvPr id="4" name="文本框 3"/>
          <p:cNvSpPr txBox="1"/>
          <p:nvPr/>
        </p:nvSpPr>
        <p:spPr>
          <a:xfrm>
            <a:off x="2194862" y="2113106"/>
            <a:ext cx="7416000" cy="1015663"/>
          </a:xfrm>
          <a:prstGeom prst="rect">
            <a:avLst/>
          </a:prstGeom>
          <a:noFill/>
          <a:ln>
            <a:solidFill>
              <a:srgbClr val="0174AB"/>
            </a:solidFill>
          </a:ln>
        </p:spPr>
        <p:txBody>
          <a:bodyPr wrap="square" rtlCol="0">
            <a:spAutoFit/>
          </a:bodyPr>
          <a:lstStyle/>
          <a:p>
            <a:pPr algn="just"/>
            <a:r>
              <a:rPr lang="en" altLang="zh-CN" sz="2000" dirty="0">
                <a:latin typeface="Times New Roman" panose="02020603050405020304" pitchFamily="18" charset="0"/>
                <a:cs typeface="Times New Roman" panose="02020603050405020304" pitchFamily="18" charset="0"/>
              </a:rPr>
              <a:t>Efficiently coordinating multiple agents in real-world tasks is a complex challenge due to the dynamic team composition and the emergence of diverse roles within agent teams.</a:t>
            </a:r>
            <a:endParaRPr lang="en-US" sz="2000"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68</a:t>
            </a:fld>
            <a:endParaRPr lang="zh-HK" altLang="en-US" sz="1600" dirty="0">
              <a:solidFill>
                <a:schemeClr val="bg1"/>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15A719E-F17F-7DC2-E183-DB848F022245}"/>
                  </a:ext>
                </a:extLst>
              </p:cNvPr>
              <p:cNvSpPr txBox="1"/>
              <p:nvPr/>
            </p:nvSpPr>
            <p:spPr>
              <a:xfrm>
                <a:off x="1848000" y="1989000"/>
                <a:ext cx="8424000" cy="3507692"/>
              </a:xfrm>
              <a:prstGeom prst="rect">
                <a:avLst/>
              </a:prstGeom>
              <a:noFill/>
            </p:spPr>
            <p:txBody>
              <a:bodyPr wrap="square">
                <a:spAutoFit/>
              </a:bodyPr>
              <a:lstStyle/>
              <a:p>
                <a:r>
                  <a:rPr lang="en" altLang="zh-CN" sz="2000" dirty="0">
                    <a:latin typeface="Times New Roman" panose="02020603050405020304" pitchFamily="18" charset="0"/>
                    <a:cs typeface="Times New Roman" panose="02020603050405020304" pitchFamily="18" charset="0"/>
                  </a:rPr>
                  <a:t>Given a cooperative multi-agent task </a:t>
                </a:r>
                <a14:m>
                  <m:oMath xmlns:m="http://schemas.openxmlformats.org/officeDocument/2006/math">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d>
                      <m:dPr>
                        <m:begChr m:val="⟨"/>
                        <m:endChr m:val="⟩"/>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𝛺</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𝛾</m:t>
                        </m:r>
                      </m:e>
                    </m:d>
                  </m:oMath>
                </a14:m>
                <a:r>
                  <a:rPr lang="el-GR" altLang="zh-CN" sz="2000" dirty="0">
                    <a:latin typeface="Times New Roman" panose="02020603050405020304" pitchFamily="18" charset="0"/>
                    <a:cs typeface="Times New Roman" panose="02020603050405020304" pitchFamily="18" charset="0"/>
                  </a:rPr>
                  <a:t>, </a:t>
                </a:r>
                <a:r>
                  <a:rPr lang="en" altLang="zh-CN" sz="2000" dirty="0">
                    <a:latin typeface="Times New Roman" panose="02020603050405020304" pitchFamily="18" charset="0"/>
                    <a:cs typeface="Times New Roman" panose="02020603050405020304" pitchFamily="18" charset="0"/>
                  </a:rPr>
                  <a:t>each agent </a:t>
                </a:r>
                <a14:m>
                  <m:oMath xmlns:m="http://schemas.openxmlformats.org/officeDocument/2006/math">
                    <m:r>
                      <a:rPr lang="en-US" altLang="zh-CN" sz="2000" b="0" i="1" dirty="0" smtClean="0">
                        <a:latin typeface="Cambria Math" panose="02040503050406030204" pitchFamily="18" charset="0"/>
                      </a:rPr>
                      <m:t>𝑖</m:t>
                    </m:r>
                  </m:oMath>
                </a14:m>
                <a:r>
                  <a:rPr lang="en" altLang="zh-CN" sz="2000" dirty="0">
                    <a:latin typeface="Times New Roman" panose="02020603050405020304" pitchFamily="18" charset="0"/>
                    <a:cs typeface="Times New Roman" panose="02020603050405020304" pitchFamily="18" charset="0"/>
                  </a:rPr>
                  <a:t> is assigned a role </a:t>
                </a:r>
                <a14:m>
                  <m:oMath xmlns:m="http://schemas.openxmlformats.org/officeDocument/2006/math">
                    <m:sSub>
                      <m:sSubPr>
                        <m:ctrlPr>
                          <a:rPr lang="en"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𝑀</m:t>
                        </m:r>
                      </m:e>
                      <m:sub>
                        <m:r>
                          <a:rPr lang="en-US" altLang="zh-CN" sz="2000" b="0" i="1" dirty="0" smtClean="0">
                            <a:latin typeface="Cambria Math" panose="02040503050406030204" pitchFamily="18" charset="0"/>
                          </a:rPr>
                          <m:t>𝑖</m:t>
                        </m:r>
                      </m:sub>
                    </m:sSub>
                  </m:oMath>
                </a14:m>
                <a:r>
                  <a:rPr lang="en" altLang="zh-CN" sz="2000" dirty="0">
                    <a:latin typeface="Times New Roman" panose="02020603050405020304" pitchFamily="18" charset="0"/>
                    <a:cs typeface="Times New Roman" panose="02020603050405020304" pitchFamily="18" charset="0"/>
                  </a:rPr>
                  <a:t> that describes its behavior pattern.</a:t>
                </a:r>
              </a:p>
              <a:p>
                <a:endParaRPr lang="en" altLang="zh-C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 altLang="zh-CN" sz="2000" b="1" dirty="0">
                    <a:latin typeface="Times New Roman" panose="02020603050405020304" pitchFamily="18" charset="0"/>
                    <a:cs typeface="Times New Roman" panose="02020603050405020304" pitchFamily="18" charset="0"/>
                  </a:rPr>
                  <a:t>Role Representation</a:t>
                </a:r>
                <a:r>
                  <a:rPr lang="en" altLang="zh-CN" sz="2000" dirty="0">
                    <a:latin typeface="Times New Roman" panose="02020603050405020304" pitchFamily="18" charset="0"/>
                    <a:cs typeface="Times New Roman" panose="02020603050405020304" pitchFamily="18" charset="0"/>
                  </a:rPr>
                  <a:t>: The role </a:t>
                </a:r>
                <a14:m>
                  <m:oMath xmlns:m="http://schemas.openxmlformats.org/officeDocument/2006/math">
                    <m:sSub>
                      <m:sSubPr>
                        <m:ctrlPr>
                          <a:rPr lang="en"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𝑀</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 </m:t>
                    </m:r>
                  </m:oMath>
                </a14:m>
                <a:r>
                  <a:rPr lang="en" altLang="zh-CN" sz="2000" dirty="0">
                    <a:latin typeface="Times New Roman" panose="02020603050405020304" pitchFamily="18" charset="0"/>
                    <a:cs typeface="Times New Roman" panose="02020603050405020304" pitchFamily="18" charset="0"/>
                  </a:rPr>
                  <a:t>is quantified by a role representation </a:t>
                </a:r>
                <a14:m>
                  <m:oMath xmlns:m="http://schemas.openxmlformats.org/officeDocument/2006/math">
                    <m:sSub>
                      <m:sSubPr>
                        <m:ctrlPr>
                          <a:rPr lang="en" altLang="zh-CN" sz="2000" i="1" dirty="0" smtClean="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𝑧</m:t>
                        </m:r>
                      </m:e>
                      <m:sub>
                        <m:r>
                          <a:rPr lang="en-US" altLang="zh-CN" sz="2000" b="0" i="1" dirty="0" smtClean="0">
                            <a:latin typeface="Cambria Math" panose="02040503050406030204" pitchFamily="18" charset="0"/>
                            <a:cs typeface="Times New Roman" panose="02020603050405020304" pitchFamily="18" charset="0"/>
                          </a:rPr>
                          <m:t>𝑖</m:t>
                        </m:r>
                      </m:sub>
                    </m:sSub>
                  </m:oMath>
                </a14:m>
                <a:r>
                  <a:rPr lang="en" altLang="zh-CN" sz="2000" dirty="0">
                    <a:latin typeface="Times New Roman" panose="02020603050405020304" pitchFamily="18" charset="0"/>
                    <a:cs typeface="Times New Roman" panose="02020603050405020304" pitchFamily="18" charset="0"/>
                  </a:rPr>
                  <a:t>, obtained by training on the agent's local trajectory.</a:t>
                </a:r>
              </a:p>
              <a:p>
                <a:pPr/>
                <a14:m>
                  <m:oMathPara xmlns:m="http://schemas.openxmlformats.org/officeDocument/2006/math">
                    <m:oMathParaPr>
                      <m:jc m:val="centerGroup"/>
                    </m:oMathParaPr>
                    <m:oMath xmlns:m="http://schemas.openxmlformats.org/officeDocument/2006/math">
                      <m:sSub>
                        <m:sSubPr>
                          <m:ctrlPr>
                            <a:rPr lang="en"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𝑧</m:t>
                          </m:r>
                        </m:e>
                        <m:sub>
                          <m: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𝑓</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𝜌</m:t>
                          </m:r>
                        </m:e>
                        <m:sub>
                          <m: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oMath>
                  </m:oMathPara>
                </a14:m>
                <a:endParaRPr lang="en" altLang="zh-CN" sz="2000" dirty="0">
                  <a:latin typeface="Times New Roman" panose="02020603050405020304" pitchFamily="18" charset="0"/>
                  <a:cs typeface="Times New Roman" panose="02020603050405020304" pitchFamily="18" charset="0"/>
                </a:endParaRPr>
              </a:p>
              <a:p>
                <a:r>
                  <a:rPr lang="en" altLang="zh-CN" sz="2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𝜌</m:t>
                        </m:r>
                      </m:e>
                      <m:sub>
                        <m: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 </m:t>
                    </m:r>
                  </m:oMath>
                </a14:m>
                <a:r>
                  <a:rPr lang="en" altLang="zh-CN" sz="2000" dirty="0">
                    <a:latin typeface="Times New Roman" panose="02020603050405020304" pitchFamily="18" charset="0"/>
                    <a:cs typeface="Times New Roman" panose="02020603050405020304" pitchFamily="18" charset="0"/>
                  </a:rPr>
                  <a:t>​ is the local trajectory of agent </a:t>
                </a:r>
                <a14:m>
                  <m:oMath xmlns:m="http://schemas.openxmlformats.org/officeDocument/2006/math">
                    <m:r>
                      <a:rPr lang="en-US" altLang="zh-CN" sz="2000" i="1" dirty="0">
                        <a:latin typeface="Cambria Math" panose="02040503050406030204" pitchFamily="18" charset="0"/>
                      </a:rPr>
                      <m:t>𝑖</m:t>
                    </m:r>
                  </m:oMath>
                </a14:m>
                <a:r>
                  <a:rPr lang="en" altLang="zh-CN" sz="2000" dirty="0">
                    <a:latin typeface="Times New Roman" panose="02020603050405020304" pitchFamily="18" charset="0"/>
                    <a:cs typeface="Times New Roman" panose="02020603050405020304" pitchFamily="18" charset="0"/>
                  </a:rPr>
                  <a:t>, consisting of observation-action pairs.</a:t>
                </a:r>
              </a:p>
              <a:p>
                <a:endParaRPr lang="en" altLang="zh-C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 altLang="zh-CN" sz="2000" b="1" dirty="0">
                    <a:latin typeface="Times New Roman" panose="02020603050405020304" pitchFamily="18" charset="0"/>
                    <a:cs typeface="Times New Roman" panose="02020603050405020304" pitchFamily="18" charset="0"/>
                  </a:rPr>
                  <a:t>Policy Function</a:t>
                </a:r>
                <a:r>
                  <a:rPr lang="en" altLang="zh-CN" sz="2000" dirty="0">
                    <a:latin typeface="Times New Roman" panose="02020603050405020304" pitchFamily="18" charset="0"/>
                    <a:cs typeface="Times New Roman" panose="02020603050405020304" pitchFamily="18" charset="0"/>
                  </a:rPr>
                  <a:t>: Based on the role representation </a:t>
                </a:r>
                <a14:m>
                  <m:oMath xmlns:m="http://schemas.openxmlformats.org/officeDocument/2006/math">
                    <m:sSub>
                      <m:sSubPr>
                        <m:ctrlPr>
                          <a:rPr lang="en"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𝑧</m:t>
                        </m:r>
                      </m:e>
                      <m:sub>
                        <m:r>
                          <a:rPr lang="en-US" altLang="zh-CN" sz="2000" b="0" i="1" smtClean="0">
                            <a:latin typeface="Cambria Math" panose="02040503050406030204" pitchFamily="18" charset="0"/>
                            <a:cs typeface="Times New Roman" panose="02020603050405020304" pitchFamily="18" charset="0"/>
                          </a:rPr>
                          <m:t>𝑖</m:t>
                        </m:r>
                      </m:sub>
                    </m:sSub>
                  </m:oMath>
                </a14:m>
                <a:r>
                  <a:rPr lang="en" altLang="zh-CN" sz="2000" dirty="0">
                    <a:latin typeface="Times New Roman" panose="02020603050405020304" pitchFamily="18" charset="0"/>
                    <a:cs typeface="Times New Roman" panose="02020603050405020304" pitchFamily="18" charset="0"/>
                  </a:rPr>
                  <a:t>, observation </a:t>
                </a:r>
                <a14:m>
                  <m:oMath xmlns:m="http://schemas.openxmlformats.org/officeDocument/2006/math">
                    <m:r>
                      <a:rPr lang="en-US" altLang="zh-CN" sz="2000" i="1">
                        <a:latin typeface="Cambria Math" panose="02040503050406030204" pitchFamily="18" charset="0"/>
                        <a:ea typeface="Cambria Math" panose="02040503050406030204" pitchFamily="18" charset="0"/>
                      </a:rPr>
                      <m:t>𝑂</m:t>
                    </m:r>
                  </m:oMath>
                </a14:m>
                <a:r>
                  <a:rPr lang="en" altLang="zh-CN" sz="2000" dirty="0">
                    <a:latin typeface="Times New Roman" panose="02020603050405020304" pitchFamily="18" charset="0"/>
                    <a:cs typeface="Times New Roman" panose="02020603050405020304" pitchFamily="18" charset="0"/>
                  </a:rPr>
                  <a:t>, and action space </a:t>
                </a:r>
                <a14:m>
                  <m:oMath xmlns:m="http://schemas.openxmlformats.org/officeDocument/2006/math">
                    <m:r>
                      <a:rPr lang="en-US" altLang="zh-CN" sz="2000" i="1">
                        <a:latin typeface="Cambria Math" panose="02040503050406030204" pitchFamily="18" charset="0"/>
                      </a:rPr>
                      <m:t>𝐴</m:t>
                    </m:r>
                  </m:oMath>
                </a14:m>
                <a:r>
                  <a:rPr lang="en" altLang="zh-CN" sz="2000" dirty="0">
                    <a:latin typeface="Times New Roman" panose="02020603050405020304" pitchFamily="18" charset="0"/>
                    <a:cs typeface="Times New Roman" panose="02020603050405020304" pitchFamily="18" charset="0"/>
                  </a:rPr>
                  <a:t>, the individual policy for agent </a:t>
                </a:r>
                <a14:m>
                  <m:oMath xmlns:m="http://schemas.openxmlformats.org/officeDocument/2006/math">
                    <m:r>
                      <a:rPr lang="en-US" altLang="zh-CN" sz="2000" i="1" dirty="0">
                        <a:latin typeface="Cambria Math" panose="02040503050406030204" pitchFamily="18" charset="0"/>
                      </a:rPr>
                      <m:t>𝑖</m:t>
                    </m:r>
                  </m:oMath>
                </a14:m>
                <a:r>
                  <a:rPr lang="en" altLang="zh-CN" sz="2000" dirty="0">
                    <a:latin typeface="Times New Roman" panose="02020603050405020304" pitchFamily="18" charset="0"/>
                    <a:cs typeface="Times New Roman" panose="02020603050405020304" pitchFamily="18" charset="0"/>
                  </a:rPr>
                  <a:t> is defined as:</a:t>
                </a:r>
              </a:p>
              <a:p>
                <a:pPr/>
                <a14:m>
                  <m:oMathPara xmlns:m="http://schemas.openxmlformats.org/officeDocument/2006/math">
                    <m:oMathParaPr>
                      <m:jc m:val="centerGroup"/>
                    </m:oMathParaPr>
                    <m:oMath xmlns:m="http://schemas.openxmlformats.org/officeDocument/2006/math">
                      <m:sSub>
                        <m:sSubPr>
                          <m:ctrlPr>
                            <a:rPr lang="en" altLang="zh-CN" sz="2000" i="1" smtClean="0">
                              <a:latin typeface="Cambria Math" panose="02040503050406030204" pitchFamily="18" charset="0"/>
                              <a:cs typeface="Times New Roman" panose="02020603050405020304" pitchFamily="18" charset="0"/>
                            </a:rPr>
                          </m:ctrlPr>
                        </m:sSubPr>
                        <m:e>
                          <m:r>
                            <a:rPr lang="en" altLang="zh-CN" sz="2000" i="1">
                              <a:latin typeface="Cambria Math" panose="02040503050406030204" pitchFamily="18" charset="0"/>
                              <a:ea typeface="Cambria Math" panose="02040503050406030204" pitchFamily="18" charset="0"/>
                              <a:cs typeface="Times New Roman" panose="02020603050405020304" pitchFamily="18" charset="0"/>
                            </a:rPr>
                            <m:t>𝜋</m:t>
                          </m:r>
                        </m:e>
                        <m:sub>
                          <m:sSub>
                            <m:sSubPr>
                              <m:ctrlPr>
                                <a:rPr lang="en"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𝑧</m:t>
                              </m:r>
                            </m:e>
                            <m:sub>
                              <m:r>
                                <a:rPr lang="en-US" altLang="zh-CN" sz="2000" i="1">
                                  <a:latin typeface="Cambria Math" panose="02040503050406030204" pitchFamily="18" charset="0"/>
                                  <a:cs typeface="Times New Roman" panose="02020603050405020304" pitchFamily="18" charset="0"/>
                                </a:rPr>
                                <m:t>𝑖</m:t>
                              </m:r>
                            </m:sub>
                          </m:sSub>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𝑂</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𝑍</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0,1</m:t>
                          </m:r>
                        </m:e>
                      </m:d>
                    </m:oMath>
                  </m:oMathPara>
                </a14:m>
                <a:endParaRPr lang="en" altLang="zh-CN" sz="20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E15A719E-F17F-7DC2-E183-DB848F022245}"/>
                  </a:ext>
                </a:extLst>
              </p:cNvPr>
              <p:cNvSpPr txBox="1">
                <a:spLocks noRot="1" noChangeAspect="1" noMove="1" noResize="1" noEditPoints="1" noAdjustHandles="1" noChangeArrowheads="1" noChangeShapeType="1" noTextEdit="1"/>
              </p:cNvSpPr>
              <p:nvPr/>
            </p:nvSpPr>
            <p:spPr>
              <a:xfrm>
                <a:off x="1848000" y="1989000"/>
                <a:ext cx="8424000" cy="3507692"/>
              </a:xfrm>
              <a:prstGeom prst="rect">
                <a:avLst/>
              </a:prstGeom>
              <a:blipFill>
                <a:blip r:embed="rId3"/>
                <a:stretch>
                  <a:fillRect l="-753" t="-722" r="-1355"/>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C6999B2-51AC-F052-9BC0-568AE314B439}"/>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Definition 1</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6" name="直接连接符 4">
            <a:extLst>
              <a:ext uri="{FF2B5EF4-FFF2-40B4-BE49-F238E27FC236}">
                <a16:creationId xmlns:a16="http://schemas.microsoft.com/office/drawing/2014/main" id="{48F99CDA-28F3-175B-A042-DF147120C37B}"/>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426057535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69</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88D88-E622-84BE-C0AE-A28BEAD62B1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4D99DDF-6BEB-E8E2-FBB1-C5A59A83C51B}"/>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DB7209A-3EE3-CDDC-3DB8-96E7644C440E}"/>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9DAB8C94-FA2A-E3CA-60DB-272E6A5C6756}"/>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9EF34B69-F681-CCEC-2F92-CDF39EB4C06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FB5B93C-536F-3A18-AF86-1B21FED4B5D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B3D135F6-524E-C9E5-2980-E3D9BE084DB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a:t>
            </a:fld>
            <a:endParaRPr lang="zh-HK" altLang="en-US" sz="1600" dirty="0">
              <a:solidFill>
                <a:schemeClr val="bg1"/>
              </a:solidFill>
            </a:endParaRPr>
          </a:p>
        </p:txBody>
      </p:sp>
      <p:pic>
        <p:nvPicPr>
          <p:cNvPr id="5" name="图片 4">
            <a:extLst>
              <a:ext uri="{FF2B5EF4-FFF2-40B4-BE49-F238E27FC236}">
                <a16:creationId xmlns:a16="http://schemas.microsoft.com/office/drawing/2014/main" id="{94DCBFE1-8E4B-7755-7FF8-77D44A317A62}"/>
              </a:ext>
            </a:extLst>
          </p:cNvPr>
          <p:cNvPicPr>
            <a:picLocks noChangeAspect="1"/>
          </p:cNvPicPr>
          <p:nvPr/>
        </p:nvPicPr>
        <p:blipFill>
          <a:blip r:embed="rId3"/>
          <a:stretch>
            <a:fillRect/>
          </a:stretch>
        </p:blipFill>
        <p:spPr>
          <a:xfrm>
            <a:off x="481424" y="4149000"/>
            <a:ext cx="11324301" cy="2008044"/>
          </a:xfrm>
          <a:prstGeom prst="rect">
            <a:avLst/>
          </a:prstGeom>
        </p:spPr>
      </p:pic>
      <p:pic>
        <p:nvPicPr>
          <p:cNvPr id="7" name="图片 6">
            <a:extLst>
              <a:ext uri="{FF2B5EF4-FFF2-40B4-BE49-F238E27FC236}">
                <a16:creationId xmlns:a16="http://schemas.microsoft.com/office/drawing/2014/main" id="{F721B879-07F9-0C20-E188-98E4CDAC9074}"/>
              </a:ext>
            </a:extLst>
          </p:cNvPr>
          <p:cNvPicPr>
            <a:picLocks noChangeAspect="1"/>
          </p:cNvPicPr>
          <p:nvPr/>
        </p:nvPicPr>
        <p:blipFill>
          <a:blip r:embed="rId4"/>
          <a:stretch>
            <a:fillRect/>
          </a:stretch>
        </p:blipFill>
        <p:spPr>
          <a:xfrm>
            <a:off x="6024000" y="1373423"/>
            <a:ext cx="5563082" cy="2248095"/>
          </a:xfrm>
          <a:prstGeom prst="rect">
            <a:avLst/>
          </a:prstGeom>
        </p:spPr>
      </p:pic>
      <p:sp>
        <p:nvSpPr>
          <p:cNvPr id="10" name="文本框 9">
            <a:extLst>
              <a:ext uri="{FF2B5EF4-FFF2-40B4-BE49-F238E27FC236}">
                <a16:creationId xmlns:a16="http://schemas.microsoft.com/office/drawing/2014/main" id="{37A31750-2F27-A031-0411-F6180567F2CB}"/>
              </a:ext>
            </a:extLst>
          </p:cNvPr>
          <p:cNvSpPr txBox="1"/>
          <p:nvPr/>
        </p:nvSpPr>
        <p:spPr>
          <a:xfrm>
            <a:off x="210152" y="977267"/>
            <a:ext cx="9648000" cy="2628284"/>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To achieve an ideal learning process, agents need to:</a:t>
            </a:r>
          </a:p>
          <a:p>
            <a:r>
              <a:rPr lang="en-US" altLang="zh-CN" sz="2400" b="1" dirty="0">
                <a:latin typeface="Times New Roman" panose="02020603050405020304" pitchFamily="18" charset="0"/>
                <a:cs typeface="Times New Roman" panose="02020603050405020304" pitchFamily="18" charset="0"/>
              </a:rPr>
              <a:t> </a:t>
            </a:r>
          </a:p>
          <a:p>
            <a:pPr algn="just">
              <a:lnSpc>
                <a:spcPct val="150000"/>
              </a:lnSpc>
            </a:pPr>
            <a:r>
              <a:rPr lang="en-US" altLang="zh-CN" sz="2000" dirty="0">
                <a:latin typeface="Times New Roman" panose="02020603050405020304" pitchFamily="18" charset="0"/>
                <a:cs typeface="Times New Roman" panose="02020603050405020304" pitchFamily="18" charset="0"/>
              </a:rPr>
              <a:t>1. Enhance the correlation of their joint behaviors </a:t>
            </a:r>
          </a:p>
          <a:p>
            <a:pPr algn="just">
              <a:lnSpc>
                <a:spcPct val="150000"/>
              </a:lnSpc>
            </a:pPr>
            <a:r>
              <a:rPr lang="en-US" altLang="zh-CN" sz="2000" dirty="0">
                <a:latin typeface="Times New Roman" panose="02020603050405020304" pitchFamily="18" charset="0"/>
                <a:cs typeface="Times New Roman" panose="02020603050405020304" pitchFamily="18" charset="0"/>
              </a:rPr>
              <a:t>to form collaborations.</a:t>
            </a:r>
          </a:p>
          <a:p>
            <a:pPr algn="just">
              <a:lnSpc>
                <a:spcPct val="150000"/>
              </a:lnSpc>
            </a:pPr>
            <a:r>
              <a:rPr lang="en-US" altLang="zh-CN" sz="2000" dirty="0"/>
              <a:t>2. </a:t>
            </a:r>
            <a:r>
              <a:rPr lang="en-US" altLang="zh-CN" sz="2000" dirty="0">
                <a:latin typeface="Times New Roman" panose="02020603050405020304" pitchFamily="18" charset="0"/>
                <a:cs typeface="Times New Roman" panose="02020603050405020304" pitchFamily="18" charset="0"/>
              </a:rPr>
              <a:t>Be able to escape sub-optimal collaboration </a:t>
            </a:r>
          </a:p>
          <a:p>
            <a:pPr algn="just">
              <a:lnSpc>
                <a:spcPct val="150000"/>
              </a:lnSpc>
            </a:pPr>
            <a:r>
              <a:rPr lang="en-US" altLang="zh-CN" sz="2000" dirty="0">
                <a:latin typeface="Times New Roman" panose="02020603050405020304" pitchFamily="18" charset="0"/>
                <a:cs typeface="Times New Roman" panose="02020603050405020304" pitchFamily="18" charset="0"/>
              </a:rPr>
              <a:t>and reach a better one.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08187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70</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70</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084A7F0-F615-CA80-82BA-624938DFF5B7}"/>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ACORM Framework</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base</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on</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QMIX</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B1B8DE5B-2792-30AC-823A-9FACED97688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D764E3C4-43D9-06EB-4DF1-288A96A7A2D6}"/>
              </a:ext>
            </a:extLst>
          </p:cNvPr>
          <p:cNvPicPr>
            <a:picLocks noChangeAspect="1"/>
          </p:cNvPicPr>
          <p:nvPr/>
        </p:nvPicPr>
        <p:blipFill>
          <a:blip r:embed="rId3"/>
          <a:stretch>
            <a:fillRect/>
          </a:stretch>
        </p:blipFill>
        <p:spPr>
          <a:xfrm>
            <a:off x="1398204" y="1324320"/>
            <a:ext cx="9420958" cy="4604227"/>
          </a:xfrm>
          <a:prstGeom prst="rect">
            <a:avLst/>
          </a:prstGeom>
        </p:spPr>
      </p:pic>
      <p:sp>
        <p:nvSpPr>
          <p:cNvPr id="11" name="文本框 10">
            <a:extLst>
              <a:ext uri="{FF2B5EF4-FFF2-40B4-BE49-F238E27FC236}">
                <a16:creationId xmlns:a16="http://schemas.microsoft.com/office/drawing/2014/main" id="{B153E612-0CE2-2095-DAE4-8A3F189A1FE3}"/>
              </a:ext>
            </a:extLst>
          </p:cNvPr>
          <p:cNvSpPr txBox="1"/>
          <p:nvPr/>
        </p:nvSpPr>
        <p:spPr>
          <a:xfrm>
            <a:off x="1833749" y="5821335"/>
            <a:ext cx="10249366" cy="1015663"/>
          </a:xfrm>
          <a:prstGeom prst="rect">
            <a:avLst/>
          </a:prstGeom>
          <a:noFill/>
        </p:spPr>
        <p:txBody>
          <a:bodyPr wrap="square">
            <a:spAutoFit/>
          </a:bodyPr>
          <a:lstStyle/>
          <a:p>
            <a:pPr marL="342900" indent="-342900">
              <a:buAutoNum type="alphaLcParenBoth"/>
            </a:pPr>
            <a:r>
              <a:rPr lang="en" altLang="zh-CN" sz="2000" dirty="0">
                <a:latin typeface="Times New Roman" panose="02020603050405020304" pitchFamily="18" charset="0"/>
                <a:cs typeface="Times New Roman" panose="02020603050405020304" pitchFamily="18" charset="0"/>
              </a:rPr>
              <a:t>Mixing Network</a:t>
            </a:r>
            <a:r>
              <a:rPr lang="zh-CN" altLang="en-US" sz="2000" dirty="0">
                <a:latin typeface="Times New Roman" panose="02020603050405020304" pitchFamily="18" charset="0"/>
                <a:cs typeface="Times New Roman" panose="02020603050405020304" pitchFamily="18" charset="0"/>
              </a:rPr>
              <a:t>                                         </a:t>
            </a:r>
            <a:r>
              <a:rPr lang="en" altLang="zh-CN" sz="2000" dirty="0">
                <a:latin typeface="Times New Roman" panose="02020603050405020304" pitchFamily="18" charset="0"/>
                <a:cs typeface="Times New Roman" panose="02020603050405020304" pitchFamily="18" charset="0"/>
              </a:rPr>
              <a:t>(b) Shared Individual Q-network</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r>
              <a:rPr lang="en" altLang="zh-CN" sz="2000" dirty="0">
                <a:latin typeface="Times New Roman" panose="02020603050405020304" pitchFamily="18" charset="0"/>
                <a:cs typeface="Times New Roman" panose="02020603050405020304" pitchFamily="18" charset="0"/>
              </a:rPr>
              <a:t>(c) Contrastive Representation Module</a:t>
            </a:r>
            <a:r>
              <a:rPr lang="zh-CN" altLang="en-US" sz="2000" dirty="0">
                <a:latin typeface="Times New Roman" panose="02020603050405020304" pitchFamily="18" charset="0"/>
                <a:cs typeface="Times New Roman" panose="02020603050405020304" pitchFamily="18" charset="0"/>
              </a:rPr>
              <a:t>           </a:t>
            </a:r>
            <a:r>
              <a:rPr lang="en" altLang="zh-CN" sz="2000" dirty="0">
                <a:latin typeface="Times New Roman" panose="02020603050405020304" pitchFamily="18" charset="0"/>
                <a:cs typeface="Times New Roman" panose="02020603050405020304" pitchFamily="18" charset="0"/>
              </a:rPr>
              <a:t>(d) Attention Module</a:t>
            </a:r>
          </a:p>
          <a:p>
            <a:pPr marL="342900" indent="-342900">
              <a:buAutoNum type="alphaLcParenBoth"/>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9947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71</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71</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084A7F0-F615-CA80-82BA-624938DFF5B7}"/>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Contrastive Role Representations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B1B8DE5B-2792-30AC-823A-9FACED97688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a:extLst>
              <a:ext uri="{FF2B5EF4-FFF2-40B4-BE49-F238E27FC236}">
                <a16:creationId xmlns:a16="http://schemas.microsoft.com/office/drawing/2014/main" id="{0EBD83C3-CAE3-8268-697B-B41980AAA7B5}"/>
              </a:ext>
            </a:extLst>
          </p:cNvPr>
          <p:cNvPicPr>
            <a:picLocks noChangeAspect="1"/>
          </p:cNvPicPr>
          <p:nvPr/>
        </p:nvPicPr>
        <p:blipFill>
          <a:blip r:embed="rId3"/>
          <a:stretch>
            <a:fillRect/>
          </a:stretch>
        </p:blipFill>
        <p:spPr>
          <a:xfrm>
            <a:off x="4336341" y="2897593"/>
            <a:ext cx="2795717" cy="378244"/>
          </a:xfrm>
          <a:prstGeom prst="rect">
            <a:avLst/>
          </a:prstGeom>
        </p:spPr>
      </p:pic>
      <p:pic>
        <p:nvPicPr>
          <p:cNvPr id="7" name="图片 6">
            <a:extLst>
              <a:ext uri="{FF2B5EF4-FFF2-40B4-BE49-F238E27FC236}">
                <a16:creationId xmlns:a16="http://schemas.microsoft.com/office/drawing/2014/main" id="{1D677950-9CE5-1161-9FC5-AD71C0502BC9}"/>
              </a:ext>
            </a:extLst>
          </p:cNvPr>
          <p:cNvPicPr>
            <a:picLocks noChangeAspect="1"/>
          </p:cNvPicPr>
          <p:nvPr/>
        </p:nvPicPr>
        <p:blipFill>
          <a:blip r:embed="rId4"/>
          <a:stretch>
            <a:fillRect/>
          </a:stretch>
        </p:blipFill>
        <p:spPr>
          <a:xfrm>
            <a:off x="3540914" y="5085310"/>
            <a:ext cx="6476400" cy="657725"/>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94687DD-D77D-EBB1-BB79-9BBB4D5196C4}"/>
                  </a:ext>
                </a:extLst>
              </p:cNvPr>
              <p:cNvSpPr txBox="1"/>
              <p:nvPr/>
            </p:nvSpPr>
            <p:spPr>
              <a:xfrm>
                <a:off x="1055999" y="1505517"/>
                <a:ext cx="8926199" cy="1327736"/>
              </a:xfrm>
              <a:prstGeom prst="rect">
                <a:avLst/>
              </a:prstGeom>
              <a:noFill/>
            </p:spPr>
            <p:txBody>
              <a:bodyPr wrap="square">
                <a:spAutoFit/>
              </a:bodyPr>
              <a:lstStyle/>
              <a:p>
                <a:r>
                  <a:rPr lang="en" altLang="zh-CN" sz="2000" b="1" dirty="0">
                    <a:latin typeface="Times New Roman" panose="02020603050405020304" pitchFamily="18" charset="0"/>
                    <a:cs typeface="Times New Roman" panose="02020603050405020304" pitchFamily="18" charset="0"/>
                  </a:rPr>
                  <a:t>Agent Embedding </a:t>
                </a:r>
                <a14:m>
                  <m:oMath xmlns:m="http://schemas.openxmlformats.org/officeDocument/2006/math">
                    <m:sSub>
                      <m:sSubPr>
                        <m:ctrlPr>
                          <a:rPr lang="en" altLang="zh-CN" sz="2000" b="1" i="1" smtClean="0">
                            <a:latin typeface="Cambria Math" panose="02040503050406030204" pitchFamily="18" charset="0"/>
                          </a:rPr>
                        </m:ctrlPr>
                      </m:sSub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𝒊</m:t>
                        </m:r>
                      </m:sub>
                    </m:sSub>
                  </m:oMath>
                </a14:m>
                <a:endParaRPr lang="en-US" altLang="zh-CN" sz="2000" b="1" dirty="0">
                  <a:latin typeface="Times New Roman" panose="02020603050405020304" pitchFamily="18" charset="0"/>
                  <a:cs typeface="Times New Roman" panose="02020603050405020304" pitchFamily="18" charset="0"/>
                </a:endParaRPr>
              </a:p>
              <a:p>
                <a:pPr algn="just"/>
                <a:r>
                  <a:rPr lang="en" altLang="zh-CN" sz="2000" dirty="0">
                    <a:latin typeface="Times New Roman" panose="02020603050405020304" pitchFamily="18" charset="0"/>
                    <a:cs typeface="Times New Roman" panose="02020603050405020304" pitchFamily="18" charset="0"/>
                  </a:rPr>
                  <a:t>To quantify the behavior similarity between agents, each agent's trajectory is encoded into an </a:t>
                </a:r>
                <a:r>
                  <a:rPr lang="en" altLang="zh-CN" sz="2000" b="1" dirty="0">
                    <a:latin typeface="Times New Roman" panose="02020603050405020304" pitchFamily="18" charset="0"/>
                    <a:cs typeface="Times New Roman" panose="02020603050405020304" pitchFamily="18" charset="0"/>
                  </a:rPr>
                  <a:t>embedding</a:t>
                </a:r>
                <a:r>
                  <a:rPr lang="en"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 altLang="zh-CN" sz="2000" b="1" i="1" smtClean="0">
                            <a:latin typeface="Cambria Math" panose="02040503050406030204" pitchFamily="18" charset="0"/>
                          </a:rPr>
                        </m:ctrlPr>
                      </m:sSub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 </m:t>
                    </m:r>
                  </m:oMath>
                </a14:m>
                <a:r>
                  <a:rPr lang="en" altLang="zh-CN" sz="2000" dirty="0">
                    <a:latin typeface="Times New Roman" panose="02020603050405020304" pitchFamily="18" charset="0"/>
                    <a:cs typeface="Times New Roman" panose="02020603050405020304" pitchFamily="18" charset="0"/>
                  </a:rPr>
                  <a:t>using a shared gated recurrent unit (GRU) encoder </a:t>
                </a:r>
                <a14:m>
                  <m:oMath xmlns:m="http://schemas.openxmlformats.org/officeDocument/2006/math">
                    <m:sSub>
                      <m:sSubPr>
                        <m:ctrlPr>
                          <a:rPr lang="en"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𝑓</m:t>
                        </m:r>
                      </m:e>
                      <m:sub>
                        <m:r>
                          <a:rPr lang="en" altLang="zh-CN" sz="2000" i="1" smtClean="0">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n" altLang="zh-CN" sz="2000" dirty="0">
                    <a:latin typeface="Times New Roman" panose="02020603050405020304" pitchFamily="18" charset="0"/>
                    <a:cs typeface="Times New Roman" panose="02020603050405020304" pitchFamily="18" charset="0"/>
                  </a:rPr>
                  <a:t>This embedding captures the complex behavior of each agent over time.</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F94687DD-D77D-EBB1-BB79-9BBB4D5196C4}"/>
                  </a:ext>
                </a:extLst>
              </p:cNvPr>
              <p:cNvSpPr txBox="1">
                <a:spLocks noRot="1" noChangeAspect="1" noMove="1" noResize="1" noEditPoints="1" noAdjustHandles="1" noChangeArrowheads="1" noChangeShapeType="1" noTextEdit="1"/>
              </p:cNvSpPr>
              <p:nvPr/>
            </p:nvSpPr>
            <p:spPr>
              <a:xfrm>
                <a:off x="1055999" y="1505517"/>
                <a:ext cx="8926199" cy="1327736"/>
              </a:xfrm>
              <a:prstGeom prst="rect">
                <a:avLst/>
              </a:prstGeom>
              <a:blipFill>
                <a:blip r:embed="rId5"/>
                <a:stretch>
                  <a:fillRect l="-711" t="-2830" r="-853"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11C582A-3646-FDDD-97D6-F74F14A510F6}"/>
                  </a:ext>
                </a:extLst>
              </p:cNvPr>
              <p:cNvSpPr txBox="1"/>
              <p:nvPr/>
            </p:nvSpPr>
            <p:spPr>
              <a:xfrm>
                <a:off x="959432" y="3407337"/>
                <a:ext cx="8926199" cy="1631216"/>
              </a:xfrm>
              <a:prstGeom prst="rect">
                <a:avLst/>
              </a:prstGeom>
              <a:noFill/>
            </p:spPr>
            <p:txBody>
              <a:bodyPr wrap="square">
                <a:spAutoFit/>
              </a:bodyPr>
              <a:lstStyle/>
              <a:p>
                <a:r>
                  <a:rPr lang="en" altLang="zh-CN" sz="2000" b="1" dirty="0">
                    <a:latin typeface="Times New Roman" panose="02020603050405020304" pitchFamily="18" charset="0"/>
                    <a:cs typeface="Times New Roman" panose="02020603050405020304" pitchFamily="18" charset="0"/>
                  </a:rPr>
                  <a:t>Mutual Information Maximization</a:t>
                </a:r>
              </a:p>
              <a:p>
                <a:pPr algn="just"/>
                <a:r>
                  <a:rPr lang="en" altLang="zh-CN" sz="2000" dirty="0">
                    <a:latin typeface="Times New Roman" panose="02020603050405020304" pitchFamily="18" charset="0"/>
                    <a:cs typeface="Times New Roman" panose="02020603050405020304" pitchFamily="18" charset="0"/>
                  </a:rPr>
                  <a:t>The objective of contrastive learning is to </a:t>
                </a:r>
                <a:r>
                  <a:rPr lang="en" altLang="zh-CN" sz="2000" b="1" dirty="0">
                    <a:latin typeface="Times New Roman" panose="02020603050405020304" pitchFamily="18" charset="0"/>
                    <a:cs typeface="Times New Roman" panose="02020603050405020304" pitchFamily="18" charset="0"/>
                  </a:rPr>
                  <a:t>maximize the mutual information</a:t>
                </a:r>
                <a:r>
                  <a:rPr lang="en" altLang="zh-CN" sz="2000" dirty="0">
                    <a:latin typeface="Times New Roman" panose="02020603050405020304" pitchFamily="18" charset="0"/>
                    <a:cs typeface="Times New Roman" panose="02020603050405020304" pitchFamily="18" charset="0"/>
                  </a:rPr>
                  <a:t> between the agent's role </a:t>
                </a:r>
                <a14:m>
                  <m:oMath xmlns:m="http://schemas.openxmlformats.org/officeDocument/2006/math">
                    <m:r>
                      <a:rPr lang="en" altLang="zh-CN" sz="2000" i="1" dirty="0" smtClean="0">
                        <a:latin typeface="Cambria Math" panose="02040503050406030204" pitchFamily="18" charset="0"/>
                        <a:cs typeface="Times New Roman" panose="02020603050405020304" pitchFamily="18" charset="0"/>
                      </a:rPr>
                      <m:t>𝑀</m:t>
                    </m:r>
                  </m:oMath>
                </a14:m>
                <a:r>
                  <a:rPr lang="en" altLang="zh-CN" sz="2000" dirty="0">
                    <a:latin typeface="Times New Roman" panose="02020603050405020304" pitchFamily="18" charset="0"/>
                    <a:cs typeface="Times New Roman" panose="02020603050405020304" pitchFamily="18" charset="0"/>
                  </a:rPr>
                  <a:t> and its representation </a:t>
                </a:r>
                <a14:m>
                  <m:oMath xmlns:m="http://schemas.openxmlformats.org/officeDocument/2006/math">
                    <m:r>
                      <a:rPr lang="en" altLang="zh-CN" sz="2000" i="1" dirty="0" smtClean="0">
                        <a:latin typeface="Cambria Math" panose="02040503050406030204" pitchFamily="18" charset="0"/>
                        <a:cs typeface="Times New Roman" panose="02020603050405020304" pitchFamily="18" charset="0"/>
                      </a:rPr>
                      <m:t>𝑧</m:t>
                    </m:r>
                  </m:oMath>
                </a14:m>
                <a:r>
                  <a:rPr lang="en" altLang="zh-CN" sz="2000" dirty="0">
                    <a:latin typeface="Times New Roman" panose="02020603050405020304" pitchFamily="18" charset="0"/>
                    <a:cs typeface="Times New Roman" panose="02020603050405020304" pitchFamily="18" charset="0"/>
                  </a:rPr>
                  <a:t>. This ensures that the role representation captures essential role-relevant information while discarding irrelevant details.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D11C582A-3646-FDDD-97D6-F74F14A510F6}"/>
                  </a:ext>
                </a:extLst>
              </p:cNvPr>
              <p:cNvSpPr txBox="1">
                <a:spLocks noRot="1" noChangeAspect="1" noMove="1" noResize="1" noEditPoints="1" noAdjustHandles="1" noChangeArrowheads="1" noChangeShapeType="1" noTextEdit="1"/>
              </p:cNvSpPr>
              <p:nvPr/>
            </p:nvSpPr>
            <p:spPr>
              <a:xfrm>
                <a:off x="959432" y="3407337"/>
                <a:ext cx="8926199" cy="1631216"/>
              </a:xfrm>
              <a:prstGeom prst="rect">
                <a:avLst/>
              </a:prstGeom>
              <a:blipFill>
                <a:blip r:embed="rId6"/>
                <a:stretch>
                  <a:fillRect l="-710" t="-2326" r="-710" b="-62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371768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72</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72</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084A7F0-F615-CA80-82BA-624938DFF5B7}"/>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Contrastive Role Representations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B1B8DE5B-2792-30AC-823A-9FACED97688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94687DD-D77D-EBB1-BB79-9BBB4D5196C4}"/>
                  </a:ext>
                </a:extLst>
              </p:cNvPr>
              <p:cNvSpPr txBox="1"/>
              <p:nvPr/>
            </p:nvSpPr>
            <p:spPr>
              <a:xfrm>
                <a:off x="1128000" y="1746251"/>
                <a:ext cx="8926199" cy="1938992"/>
              </a:xfrm>
              <a:prstGeom prst="rect">
                <a:avLst/>
              </a:prstGeom>
              <a:noFill/>
            </p:spPr>
            <p:txBody>
              <a:bodyPr wrap="square">
                <a:spAutoFit/>
              </a:bodyPr>
              <a:lstStyle/>
              <a:p>
                <a:r>
                  <a:rPr lang="en" altLang="zh-CN" sz="2000" b="1" dirty="0">
                    <a:latin typeface="Times New Roman" panose="02020603050405020304" pitchFamily="18" charset="0"/>
                    <a:cs typeface="Times New Roman" panose="02020603050405020304" pitchFamily="18" charset="0"/>
                  </a:rPr>
                  <a:t>Mutual Information Lower Bound</a:t>
                </a:r>
                <a:endParaRPr lang="en-US" altLang="zh-CN" sz="2000" b="1" dirty="0">
                  <a:latin typeface="Times New Roman" panose="02020603050405020304" pitchFamily="18" charset="0"/>
                  <a:cs typeface="Times New Roman" panose="02020603050405020304" pitchFamily="18" charset="0"/>
                </a:endParaRPr>
              </a:p>
              <a:p>
                <a:pPr algn="just"/>
                <a:r>
                  <a:rPr lang="en" altLang="zh-CN" sz="2000" dirty="0">
                    <a:latin typeface="Times New Roman" panose="02020603050405020304" pitchFamily="18" charset="0"/>
                    <a:cs typeface="Times New Roman" panose="02020603050405020304" pitchFamily="18" charset="0"/>
                  </a:rPr>
                  <a:t>Formula 2 provides a lower bound for the mutual information </a:t>
                </a:r>
                <a14:m>
                  <m:oMath xmlns:m="http://schemas.openxmlformats.org/officeDocument/2006/math">
                    <m:r>
                      <a:rPr lang="en" altLang="zh-CN" sz="2000" i="1" dirty="0" smtClean="0">
                        <a:latin typeface="Cambria Math" panose="02040503050406030204" pitchFamily="18" charset="0"/>
                        <a:cs typeface="Times New Roman" panose="02020603050405020304" pitchFamily="18" charset="0"/>
                      </a:rPr>
                      <m:t>𝐼</m:t>
                    </m:r>
                    <m:d>
                      <m:dPr>
                        <m:ctrlPr>
                          <a:rPr lang="en" altLang="zh-CN" sz="2000" i="1" dirty="0" smtClean="0">
                            <a:latin typeface="Cambria Math" panose="02040503050406030204" pitchFamily="18" charset="0"/>
                            <a:cs typeface="Times New Roman" panose="02020603050405020304" pitchFamily="18" charset="0"/>
                          </a:rPr>
                        </m:ctrlPr>
                      </m:dPr>
                      <m:e>
                        <m:r>
                          <a:rPr lang="en" altLang="zh-CN" sz="2000" i="1" dirty="0" err="1">
                            <a:latin typeface="Cambria Math" panose="02040503050406030204" pitchFamily="18" charset="0"/>
                            <a:cs typeface="Times New Roman" panose="02020603050405020304" pitchFamily="18" charset="0"/>
                          </a:rPr>
                          <m:t>𝑧</m:t>
                        </m:r>
                        <m:r>
                          <a:rPr lang="en" altLang="zh-CN" sz="2000" i="1" dirty="0" err="1">
                            <a:latin typeface="Cambria Math" panose="02040503050406030204" pitchFamily="18" charset="0"/>
                            <a:cs typeface="Times New Roman" panose="02020603050405020304" pitchFamily="18" charset="0"/>
                          </a:rPr>
                          <m:t>;</m:t>
                        </m:r>
                        <m:r>
                          <a:rPr lang="en" altLang="zh-CN" sz="2000" i="1" dirty="0" err="1">
                            <a:latin typeface="Cambria Math" panose="02040503050406030204" pitchFamily="18" charset="0"/>
                            <a:cs typeface="Times New Roman" panose="02020603050405020304" pitchFamily="18" charset="0"/>
                          </a:rPr>
                          <m:t>𝑀</m:t>
                        </m:r>
                      </m:e>
                    </m:d>
                    <m:r>
                      <a:rPr lang="en-US" altLang="zh-CN" sz="2000" b="0" i="1" dirty="0" smtClean="0">
                        <a:latin typeface="Cambria Math" panose="02040503050406030204" pitchFamily="18" charset="0"/>
                        <a:cs typeface="Times New Roman" panose="02020603050405020304" pitchFamily="18" charset="0"/>
                      </a:rPr>
                      <m:t>,</m:t>
                    </m:r>
                    <m:r>
                      <a:rPr lang="en" altLang="zh-CN" sz="2000" i="1" dirty="0" smtClean="0">
                        <a:latin typeface="Cambria Math" panose="02040503050406030204" pitchFamily="18" charset="0"/>
                        <a:cs typeface="Times New Roman" panose="02020603050405020304" pitchFamily="18" charset="0"/>
                      </a:rPr>
                      <m:t> </m:t>
                    </m:r>
                  </m:oMath>
                </a14:m>
                <a:r>
                  <a:rPr lang="en" altLang="zh-CN" sz="2000" dirty="0">
                    <a:latin typeface="Times New Roman" panose="02020603050405020304" pitchFamily="18" charset="0"/>
                    <a:cs typeface="Times New Roman" panose="02020603050405020304" pitchFamily="18" charset="0"/>
                  </a:rPr>
                  <a:t>which quantifies the dependency between the role </a:t>
                </a:r>
                <a14:m>
                  <m:oMath xmlns:m="http://schemas.openxmlformats.org/officeDocument/2006/math">
                    <m:r>
                      <a:rPr lang="en" altLang="zh-CN" sz="2000" i="1" dirty="0" smtClean="0">
                        <a:latin typeface="Cambria Math" panose="02040503050406030204" pitchFamily="18" charset="0"/>
                        <a:cs typeface="Times New Roman" panose="02020603050405020304" pitchFamily="18" charset="0"/>
                      </a:rPr>
                      <m:t>𝑀</m:t>
                    </m:r>
                  </m:oMath>
                </a14:m>
                <a:r>
                  <a:rPr lang="en" altLang="zh-CN" sz="2000" dirty="0">
                    <a:latin typeface="Times New Roman" panose="02020603050405020304" pitchFamily="18" charset="0"/>
                    <a:cs typeface="Times New Roman" panose="02020603050405020304" pitchFamily="18" charset="0"/>
                  </a:rPr>
                  <a:t> and its representation </a:t>
                </a:r>
                <a14:m>
                  <m:oMath xmlns:m="http://schemas.openxmlformats.org/officeDocument/2006/math">
                    <m:r>
                      <a:rPr lang="en" altLang="zh-CN" sz="2000" i="1" dirty="0" smtClean="0">
                        <a:latin typeface="Cambria Math" panose="02040503050406030204" pitchFamily="18" charset="0"/>
                        <a:cs typeface="Times New Roman" panose="02020603050405020304" pitchFamily="18" charset="0"/>
                      </a:rPr>
                      <m:t>𝑧</m:t>
                    </m:r>
                  </m:oMath>
                </a14:m>
                <a:r>
                  <a:rPr lang="en" altLang="zh-CN" sz="2000" dirty="0">
                    <a:latin typeface="Times New Roman" panose="02020603050405020304" pitchFamily="18" charset="0"/>
                    <a:cs typeface="Times New Roman" panose="02020603050405020304" pitchFamily="18" charset="0"/>
                  </a:rPr>
                  <a:t>. Since directly optimizing mutual information is challenging, the authors adopt </a:t>
                </a:r>
                <a:r>
                  <a:rPr lang="en" altLang="zh-CN" sz="2000" b="1" dirty="0">
                    <a:latin typeface="Times New Roman" panose="02020603050405020304" pitchFamily="18" charset="0"/>
                    <a:cs typeface="Times New Roman" panose="02020603050405020304" pitchFamily="18" charset="0"/>
                  </a:rPr>
                  <a:t>Noise Contrastive Estimation (NCE)</a:t>
                </a:r>
                <a:r>
                  <a:rPr lang="en" altLang="zh-CN" sz="2000" dirty="0">
                    <a:latin typeface="Times New Roman" panose="02020603050405020304" pitchFamily="18" charset="0"/>
                    <a:cs typeface="Times New Roman" panose="02020603050405020304" pitchFamily="18" charset="0"/>
                  </a:rPr>
                  <a:t> from contrastive learning, allowing them to approximate the mutual information and make it feasible to optimize in practice.</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F94687DD-D77D-EBB1-BB79-9BBB4D5196C4}"/>
                  </a:ext>
                </a:extLst>
              </p:cNvPr>
              <p:cNvSpPr txBox="1">
                <a:spLocks noRot="1" noChangeAspect="1" noMove="1" noResize="1" noEditPoints="1" noAdjustHandles="1" noChangeArrowheads="1" noChangeShapeType="1" noTextEdit="1"/>
              </p:cNvSpPr>
              <p:nvPr/>
            </p:nvSpPr>
            <p:spPr>
              <a:xfrm>
                <a:off x="1128000" y="1746251"/>
                <a:ext cx="8926199" cy="1938992"/>
              </a:xfrm>
              <a:prstGeom prst="rect">
                <a:avLst/>
              </a:prstGeom>
              <a:blipFill>
                <a:blip r:embed="rId3"/>
                <a:stretch>
                  <a:fillRect l="-568" t="-1948" r="-710" b="-454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C01264C-FC7A-56DE-A4DA-1E220B537F61}"/>
              </a:ext>
            </a:extLst>
          </p:cNvPr>
          <p:cNvPicPr>
            <a:picLocks noChangeAspect="1"/>
          </p:cNvPicPr>
          <p:nvPr/>
        </p:nvPicPr>
        <p:blipFill>
          <a:blip r:embed="rId4"/>
          <a:stretch>
            <a:fillRect/>
          </a:stretch>
        </p:blipFill>
        <p:spPr>
          <a:xfrm>
            <a:off x="2095753" y="4279999"/>
            <a:ext cx="7772400" cy="826455"/>
          </a:xfrm>
          <a:prstGeom prst="rect">
            <a:avLst/>
          </a:prstGeom>
        </p:spPr>
      </p:pic>
    </p:spTree>
    <p:extLst>
      <p:ext uri="{BB962C8B-B14F-4D97-AF65-F5344CB8AC3E}">
        <p14:creationId xmlns:p14="http://schemas.microsoft.com/office/powerpoint/2010/main" val="350574790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73</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73</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084A7F0-F615-CA80-82BA-624938DFF5B7}"/>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Contrastive Role Representations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B1B8DE5B-2792-30AC-823A-9FACED97688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9" name="图片 8">
            <a:extLst>
              <a:ext uri="{FF2B5EF4-FFF2-40B4-BE49-F238E27FC236}">
                <a16:creationId xmlns:a16="http://schemas.microsoft.com/office/drawing/2014/main" id="{B661F1ED-46FF-7FEA-647B-02A85ACE930B}"/>
              </a:ext>
            </a:extLst>
          </p:cNvPr>
          <p:cNvPicPr>
            <a:picLocks noChangeAspect="1"/>
          </p:cNvPicPr>
          <p:nvPr/>
        </p:nvPicPr>
        <p:blipFill>
          <a:blip r:embed="rId3"/>
          <a:stretch>
            <a:fillRect/>
          </a:stretch>
        </p:blipFill>
        <p:spPr>
          <a:xfrm>
            <a:off x="1272000" y="3979100"/>
            <a:ext cx="9187100" cy="816825"/>
          </a:xfrm>
          <a:prstGeom prst="rect">
            <a:avLst/>
          </a:prstGeom>
        </p:spPr>
      </p:pic>
      <p:pic>
        <p:nvPicPr>
          <p:cNvPr id="10" name="图片 9">
            <a:extLst>
              <a:ext uri="{FF2B5EF4-FFF2-40B4-BE49-F238E27FC236}">
                <a16:creationId xmlns:a16="http://schemas.microsoft.com/office/drawing/2014/main" id="{FC14CF93-7873-E56C-44A5-C3BF251EB556}"/>
              </a:ext>
            </a:extLst>
          </p:cNvPr>
          <p:cNvPicPr>
            <a:picLocks noChangeAspect="1"/>
          </p:cNvPicPr>
          <p:nvPr/>
        </p:nvPicPr>
        <p:blipFill>
          <a:blip r:embed="rId4"/>
          <a:stretch>
            <a:fillRect/>
          </a:stretch>
        </p:blipFill>
        <p:spPr>
          <a:xfrm>
            <a:off x="1272002" y="5018358"/>
            <a:ext cx="9187098" cy="943161"/>
          </a:xfrm>
          <a:prstGeom prst="rect">
            <a:avLst/>
          </a:prstGeom>
        </p:spPr>
      </p:pic>
      <p:sp>
        <p:nvSpPr>
          <p:cNvPr id="15" name="文本框 14">
            <a:extLst>
              <a:ext uri="{FF2B5EF4-FFF2-40B4-BE49-F238E27FC236}">
                <a16:creationId xmlns:a16="http://schemas.microsoft.com/office/drawing/2014/main" id="{D11C582A-3646-FDDD-97D6-F74F14A510F6}"/>
              </a:ext>
            </a:extLst>
          </p:cNvPr>
          <p:cNvSpPr txBox="1"/>
          <p:nvPr/>
        </p:nvSpPr>
        <p:spPr>
          <a:xfrm>
            <a:off x="1056000" y="1439100"/>
            <a:ext cx="8926199" cy="1938992"/>
          </a:xfrm>
          <a:prstGeom prst="rect">
            <a:avLst/>
          </a:prstGeom>
          <a:noFill/>
        </p:spPr>
        <p:txBody>
          <a:bodyPr wrap="square">
            <a:spAutoFit/>
          </a:bodyPr>
          <a:lstStyle/>
          <a:p>
            <a:r>
              <a:rPr lang="en" altLang="zh-CN" sz="2000" b="1" dirty="0">
                <a:latin typeface="Times New Roman" panose="02020603050405020304" pitchFamily="18" charset="0"/>
                <a:cs typeface="Times New Roman" panose="02020603050405020304" pitchFamily="18" charset="0"/>
              </a:rPr>
              <a:t>InfoNCE Loss</a:t>
            </a:r>
          </a:p>
          <a:p>
            <a:pPr algn="just"/>
            <a:r>
              <a:rPr lang="en" altLang="zh-CN" sz="2000" dirty="0">
                <a:latin typeface="Times New Roman" panose="02020603050405020304" pitchFamily="18" charset="0"/>
                <a:cs typeface="Times New Roman" panose="02020603050405020304" pitchFamily="18" charset="0"/>
              </a:rPr>
              <a:t>Directly maximizing mutual information is challenging, so the authors adopt the </a:t>
            </a:r>
            <a:r>
              <a:rPr lang="en" altLang="zh-CN" sz="2000" b="1" dirty="0">
                <a:latin typeface="Times New Roman" panose="02020603050405020304" pitchFamily="18" charset="0"/>
                <a:cs typeface="Times New Roman" panose="02020603050405020304" pitchFamily="18" charset="0"/>
              </a:rPr>
              <a:t>InfoNCE loss</a:t>
            </a:r>
            <a:r>
              <a:rPr lang="en" altLang="zh-CN" sz="2000" dirty="0">
                <a:latin typeface="Times New Roman" panose="02020603050405020304" pitchFamily="18" charset="0"/>
                <a:cs typeface="Times New Roman" panose="02020603050405020304" pitchFamily="18" charset="0"/>
              </a:rPr>
              <a:t> from contrastive learning as a tractable lower bound for mutual information. This loss aims to </a:t>
            </a:r>
            <a:r>
              <a:rPr lang="en" altLang="zh-CN" sz="2000" b="1" dirty="0">
                <a:latin typeface="Times New Roman" panose="02020603050405020304" pitchFamily="18" charset="0"/>
                <a:cs typeface="Times New Roman" panose="02020603050405020304" pitchFamily="18" charset="0"/>
              </a:rPr>
              <a:t>maximize similarity between positive pairs</a:t>
            </a:r>
            <a:r>
              <a:rPr lang="en" altLang="zh-CN" sz="2000" dirty="0">
                <a:latin typeface="Times New Roman" panose="02020603050405020304" pitchFamily="18" charset="0"/>
                <a:cs typeface="Times New Roman" panose="02020603050405020304" pitchFamily="18" charset="0"/>
              </a:rPr>
              <a:t> (i.e., embeddings from the same role) while </a:t>
            </a:r>
            <a:r>
              <a:rPr lang="en" altLang="zh-CN" sz="2000" b="1" dirty="0">
                <a:latin typeface="Times New Roman" panose="02020603050405020304" pitchFamily="18" charset="0"/>
                <a:cs typeface="Times New Roman" panose="02020603050405020304" pitchFamily="18" charset="0"/>
              </a:rPr>
              <a:t>minimizing similarity between negative pairs</a:t>
            </a:r>
            <a:r>
              <a:rPr lang="en" altLang="zh-CN" sz="2000" dirty="0">
                <a:latin typeface="Times New Roman" panose="02020603050405020304" pitchFamily="18" charset="0"/>
                <a:cs typeface="Times New Roman" panose="02020603050405020304" pitchFamily="18" charset="0"/>
              </a:rPr>
              <a:t> (i.e., embeddings from different roles).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4572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74</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74</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084A7F0-F615-CA80-82BA-624938DFF5B7}"/>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Contrastive Role Representations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B1B8DE5B-2792-30AC-823A-9FACED97688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5" name="文本框 14">
            <a:extLst>
              <a:ext uri="{FF2B5EF4-FFF2-40B4-BE49-F238E27FC236}">
                <a16:creationId xmlns:a16="http://schemas.microsoft.com/office/drawing/2014/main" id="{D11C582A-3646-FDDD-97D6-F74F14A510F6}"/>
              </a:ext>
            </a:extLst>
          </p:cNvPr>
          <p:cNvSpPr txBox="1"/>
          <p:nvPr/>
        </p:nvSpPr>
        <p:spPr>
          <a:xfrm>
            <a:off x="1518853" y="2273355"/>
            <a:ext cx="8926199" cy="1323439"/>
          </a:xfrm>
          <a:prstGeom prst="rect">
            <a:avLst/>
          </a:prstGeom>
          <a:noFill/>
        </p:spPr>
        <p:txBody>
          <a:bodyPr wrap="square">
            <a:spAutoFit/>
          </a:bodyPr>
          <a:lstStyle/>
          <a:p>
            <a:r>
              <a:rPr lang="en" altLang="zh-CN" sz="2000" b="1" dirty="0">
                <a:latin typeface="Times New Roman" panose="02020603050405020304" pitchFamily="18" charset="0"/>
                <a:cs typeface="Times New Roman" panose="02020603050405020304" pitchFamily="18" charset="0"/>
              </a:rPr>
              <a:t>Momentum Update</a:t>
            </a:r>
          </a:p>
          <a:p>
            <a:r>
              <a:rPr lang="en" altLang="zh-CN" sz="2000" dirty="0">
                <a:latin typeface="Times New Roman" panose="02020603050405020304" pitchFamily="18" charset="0"/>
                <a:cs typeface="Times New Roman" panose="02020603050405020304" pitchFamily="18" charset="0"/>
              </a:rPr>
              <a:t>Formula 5 describes a </a:t>
            </a:r>
            <a:r>
              <a:rPr lang="en" altLang="zh-CN" sz="2000" b="1" dirty="0">
                <a:latin typeface="Times New Roman" panose="02020603050405020304" pitchFamily="18" charset="0"/>
                <a:cs typeface="Times New Roman" panose="02020603050405020304" pitchFamily="18" charset="0"/>
              </a:rPr>
              <a:t>momentum update mechanism</a:t>
            </a:r>
            <a:r>
              <a:rPr lang="en" altLang="zh-CN" sz="2000" dirty="0">
                <a:latin typeface="Times New Roman" panose="02020603050405020304" pitchFamily="18" charset="0"/>
                <a:cs typeface="Times New Roman" panose="02020603050405020304" pitchFamily="18" charset="0"/>
              </a:rPr>
              <a:t> used to update the parameters of the key encoder. This update ensures consistent representation of negative samples in the contrastive learning process.</a:t>
            </a:r>
            <a:endParaRPr lang="zh-CN" altLang="en-US"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7B2399A3-E8D8-400A-A74B-7A73306CBD8A}"/>
              </a:ext>
            </a:extLst>
          </p:cNvPr>
          <p:cNvPicPr>
            <a:picLocks noChangeAspect="1"/>
          </p:cNvPicPr>
          <p:nvPr/>
        </p:nvPicPr>
        <p:blipFill>
          <a:blip r:embed="rId3"/>
          <a:stretch>
            <a:fillRect/>
          </a:stretch>
        </p:blipFill>
        <p:spPr>
          <a:xfrm>
            <a:off x="2209799" y="3910247"/>
            <a:ext cx="7772400" cy="408476"/>
          </a:xfrm>
          <a:prstGeom prst="rect">
            <a:avLst/>
          </a:prstGeom>
        </p:spPr>
      </p:pic>
    </p:spTree>
    <p:extLst>
      <p:ext uri="{BB962C8B-B14F-4D97-AF65-F5344CB8AC3E}">
        <p14:creationId xmlns:p14="http://schemas.microsoft.com/office/powerpoint/2010/main" val="30170692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83E54A0-2160-24C3-E17C-7E0DBB932F97}"/>
              </a:ext>
            </a:extLst>
          </p:cNvPr>
          <p:cNvSpPr txBox="1"/>
          <p:nvPr/>
        </p:nvSpPr>
        <p:spPr>
          <a:xfrm>
            <a:off x="983999" y="1468934"/>
            <a:ext cx="10427907" cy="5632311"/>
          </a:xfrm>
          <a:prstGeom prst="rect">
            <a:avLst/>
          </a:prstGeom>
          <a:noFill/>
        </p:spPr>
        <p:txBody>
          <a:bodyPr wrap="square">
            <a:spAutoFit/>
          </a:bodyPr>
          <a:lstStyle/>
          <a:p>
            <a:r>
              <a:rPr lang="en" altLang="zh-CN" sz="2000" dirty="0">
                <a:latin typeface="Times New Roman" panose="02020603050405020304" pitchFamily="18" charset="0"/>
                <a:cs typeface="Times New Roman" panose="02020603050405020304" pitchFamily="18" charset="0"/>
              </a:rPr>
              <a:t>the attention-guided role coordination process in the ACORM framework. </a:t>
            </a:r>
          </a:p>
          <a:p>
            <a:r>
              <a:rPr lang="en" altLang="zh-CN" sz="2000" dirty="0">
                <a:latin typeface="Times New Roman" panose="02020603050405020304" pitchFamily="18" charset="0"/>
                <a:cs typeface="Times New Roman" panose="02020603050405020304" pitchFamily="18" charset="0"/>
              </a:rPr>
              <a:t>Formula 1 computes the attention weights, measuring the relevance between the global state and each role representation.</a:t>
            </a:r>
          </a:p>
          <a:p>
            <a:endParaRPr lang="en" altLang="zh-CN" sz="2000" dirty="0">
              <a:latin typeface="Times New Roman" panose="02020603050405020304" pitchFamily="18" charset="0"/>
              <a:cs typeface="Times New Roman" panose="02020603050405020304" pitchFamily="18" charset="0"/>
            </a:endParaRPr>
          </a:p>
          <a:p>
            <a:endParaRPr lang="en" altLang="zh-CN" sz="2000" dirty="0">
              <a:latin typeface="Times New Roman" panose="02020603050405020304" pitchFamily="18" charset="0"/>
              <a:cs typeface="Times New Roman" panose="02020603050405020304" pitchFamily="18" charset="0"/>
            </a:endParaRPr>
          </a:p>
          <a:p>
            <a:endParaRPr lang="en" altLang="zh-CN" sz="2000" dirty="0">
              <a:latin typeface="Times New Roman" panose="02020603050405020304" pitchFamily="18" charset="0"/>
              <a:cs typeface="Times New Roman" panose="02020603050405020304" pitchFamily="18" charset="0"/>
            </a:endParaRPr>
          </a:p>
          <a:p>
            <a:r>
              <a:rPr lang="en" altLang="zh-CN" sz="2000" dirty="0">
                <a:latin typeface="Times New Roman" panose="02020603050405020304" pitchFamily="18" charset="0"/>
                <a:cs typeface="Times New Roman" panose="02020603050405020304" pitchFamily="18" charset="0"/>
              </a:rPr>
              <a:t> Formula 2 aggregates different role representations into a weighted output through a weighted sum.</a:t>
            </a:r>
          </a:p>
          <a:p>
            <a:endParaRPr lang="en" altLang="zh-CN" sz="2000" dirty="0">
              <a:latin typeface="Times New Roman" panose="02020603050405020304" pitchFamily="18" charset="0"/>
              <a:cs typeface="Times New Roman" panose="02020603050405020304" pitchFamily="18" charset="0"/>
            </a:endParaRPr>
          </a:p>
          <a:p>
            <a:endParaRPr lang="en" altLang="zh-CN" sz="2000" dirty="0">
              <a:latin typeface="Times New Roman" panose="02020603050405020304" pitchFamily="18" charset="0"/>
              <a:cs typeface="Times New Roman" panose="02020603050405020304" pitchFamily="18" charset="0"/>
            </a:endParaRPr>
          </a:p>
          <a:p>
            <a:r>
              <a:rPr lang="en" altLang="zh-CN" sz="2000" dirty="0">
                <a:latin typeface="Times New Roman" panose="02020603050405020304" pitchFamily="18" charset="0"/>
                <a:cs typeface="Times New Roman" panose="02020603050405020304" pitchFamily="18" charset="0"/>
              </a:rPr>
              <a:t> </a:t>
            </a:r>
          </a:p>
          <a:p>
            <a:r>
              <a:rPr lang="en" altLang="zh-CN" sz="2000" dirty="0">
                <a:latin typeface="Times New Roman" panose="02020603050405020304" pitchFamily="18" charset="0"/>
                <a:cs typeface="Times New Roman" panose="02020603050405020304" pitchFamily="18" charset="0"/>
              </a:rPr>
              <a:t>Formula 3 concatenates the multi-head attention results and applies a linear transformation to produce the final output, used for coordination in value decomposition. </a:t>
            </a:r>
          </a:p>
          <a:p>
            <a:endParaRPr lang="en" altLang="zh-CN" sz="2000" dirty="0">
              <a:latin typeface="Times New Roman" panose="02020603050405020304" pitchFamily="18" charset="0"/>
              <a:cs typeface="Times New Roman" panose="02020603050405020304" pitchFamily="18" charset="0"/>
            </a:endParaRPr>
          </a:p>
          <a:p>
            <a:endParaRPr lang="en" altLang="zh-CN" sz="2000" dirty="0">
              <a:latin typeface="Times New Roman" panose="02020603050405020304" pitchFamily="18" charset="0"/>
              <a:cs typeface="Times New Roman" panose="02020603050405020304" pitchFamily="18" charset="0"/>
            </a:endParaRPr>
          </a:p>
          <a:p>
            <a:endParaRPr lang="en" altLang="zh-CN" sz="2000" dirty="0">
              <a:latin typeface="Times New Roman" panose="02020603050405020304" pitchFamily="18" charset="0"/>
              <a:cs typeface="Times New Roman" panose="02020603050405020304" pitchFamily="18" charset="0"/>
            </a:endParaRPr>
          </a:p>
          <a:p>
            <a:endParaRPr lang="en" altLang="zh-CN" sz="2000" dirty="0">
              <a:latin typeface="Times New Roman" panose="02020603050405020304" pitchFamily="18" charset="0"/>
              <a:cs typeface="Times New Roman" panose="02020603050405020304" pitchFamily="18" charset="0"/>
            </a:endParaRPr>
          </a:p>
          <a:p>
            <a:endParaRPr lang="en" altLang="zh-CN" sz="2000" dirty="0">
              <a:latin typeface="Times New Roman" panose="02020603050405020304" pitchFamily="18" charset="0"/>
              <a:cs typeface="Times New Roman" panose="02020603050405020304" pitchFamily="18" charset="0"/>
            </a:endParaRPr>
          </a:p>
          <a:p>
            <a:endParaRPr lang="en" altLang="zh-CN" sz="2000" dirty="0">
              <a:latin typeface="Times New Roman" panose="02020603050405020304" pitchFamily="18" charset="0"/>
              <a:cs typeface="Times New Roman" panose="02020603050405020304" pitchFamily="18" charset="0"/>
            </a:endParaRPr>
          </a:p>
        </p:txBody>
      </p:sp>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75</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75</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084A7F0-F615-CA80-82BA-624938DFF5B7}"/>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Attention-Guided Role Coordination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B1B8DE5B-2792-30AC-823A-9FACED97688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30501A57-2639-AB9D-017E-C2603E3E22B2}"/>
              </a:ext>
            </a:extLst>
          </p:cNvPr>
          <p:cNvPicPr>
            <a:picLocks noChangeAspect="1"/>
          </p:cNvPicPr>
          <p:nvPr/>
        </p:nvPicPr>
        <p:blipFill>
          <a:blip r:embed="rId3"/>
          <a:stretch>
            <a:fillRect/>
          </a:stretch>
        </p:blipFill>
        <p:spPr>
          <a:xfrm>
            <a:off x="3271800" y="3814056"/>
            <a:ext cx="6944399" cy="571996"/>
          </a:xfrm>
          <a:prstGeom prst="rect">
            <a:avLst/>
          </a:prstGeom>
        </p:spPr>
      </p:pic>
      <p:pic>
        <p:nvPicPr>
          <p:cNvPr id="6" name="图片 5">
            <a:extLst>
              <a:ext uri="{FF2B5EF4-FFF2-40B4-BE49-F238E27FC236}">
                <a16:creationId xmlns:a16="http://schemas.microsoft.com/office/drawing/2014/main" id="{8333089D-9FDF-1E23-04FB-031E7EB8976D}"/>
              </a:ext>
            </a:extLst>
          </p:cNvPr>
          <p:cNvPicPr>
            <a:picLocks noChangeAspect="1"/>
          </p:cNvPicPr>
          <p:nvPr/>
        </p:nvPicPr>
        <p:blipFill>
          <a:blip r:embed="rId4"/>
          <a:stretch>
            <a:fillRect/>
          </a:stretch>
        </p:blipFill>
        <p:spPr>
          <a:xfrm>
            <a:off x="3648000" y="2356089"/>
            <a:ext cx="6552000" cy="1011827"/>
          </a:xfrm>
          <a:prstGeom prst="rect">
            <a:avLst/>
          </a:prstGeom>
        </p:spPr>
      </p:pic>
      <p:pic>
        <p:nvPicPr>
          <p:cNvPr id="7" name="图片 6">
            <a:extLst>
              <a:ext uri="{FF2B5EF4-FFF2-40B4-BE49-F238E27FC236}">
                <a16:creationId xmlns:a16="http://schemas.microsoft.com/office/drawing/2014/main" id="{07FA806F-8CB8-DAB8-CFB0-CC011A85A4F4}"/>
              </a:ext>
            </a:extLst>
          </p:cNvPr>
          <p:cNvPicPr>
            <a:picLocks noChangeAspect="1"/>
          </p:cNvPicPr>
          <p:nvPr/>
        </p:nvPicPr>
        <p:blipFill>
          <a:blip r:embed="rId5"/>
          <a:stretch>
            <a:fillRect/>
          </a:stretch>
        </p:blipFill>
        <p:spPr>
          <a:xfrm>
            <a:off x="3577799" y="5491266"/>
            <a:ext cx="6622201" cy="566076"/>
          </a:xfrm>
          <a:prstGeom prst="rect">
            <a:avLst/>
          </a:prstGeom>
        </p:spPr>
      </p:pic>
    </p:spTree>
    <p:extLst>
      <p:ext uri="{BB962C8B-B14F-4D97-AF65-F5344CB8AC3E}">
        <p14:creationId xmlns:p14="http://schemas.microsoft.com/office/powerpoint/2010/main" val="212486846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76</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76</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084A7F0-F615-CA80-82BA-624938DFF5B7}"/>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ACORM Framework</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base</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on</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MAPPO</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B1B8DE5B-2792-30AC-823A-9FACED97688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1" name="文本框 10">
            <a:extLst>
              <a:ext uri="{FF2B5EF4-FFF2-40B4-BE49-F238E27FC236}">
                <a16:creationId xmlns:a16="http://schemas.microsoft.com/office/drawing/2014/main" id="{B153E612-0CE2-2095-DAE4-8A3F189A1FE3}"/>
              </a:ext>
            </a:extLst>
          </p:cNvPr>
          <p:cNvSpPr txBox="1"/>
          <p:nvPr/>
        </p:nvSpPr>
        <p:spPr>
          <a:xfrm>
            <a:off x="984000" y="5802999"/>
            <a:ext cx="10249366" cy="1015663"/>
          </a:xfrm>
          <a:prstGeom prst="rect">
            <a:avLst/>
          </a:prstGeom>
          <a:noFill/>
        </p:spPr>
        <p:txBody>
          <a:bodyPr wrap="square">
            <a:spAutoFit/>
          </a:bodyPr>
          <a:lstStyle/>
          <a:p>
            <a:pPr marL="342900" indent="-342900">
              <a:buAutoNum type="alphaLcParenBoth"/>
            </a:pPr>
            <a:r>
              <a:rPr lang="en" altLang="zh-CN" sz="2000" dirty="0">
                <a:latin typeface="Times New Roman" panose="02020603050405020304" pitchFamily="18" charset="0"/>
                <a:cs typeface="Times New Roman" panose="02020603050405020304" pitchFamily="18" charset="0"/>
              </a:rPr>
              <a:t>MAPPO Network</a:t>
            </a:r>
            <a:r>
              <a:rPr lang="zh-CN" altLang="en-US" sz="2000" dirty="0">
                <a:latin typeface="Times New Roman" panose="02020603050405020304" pitchFamily="18" charset="0"/>
                <a:cs typeface="Times New Roman" panose="02020603050405020304" pitchFamily="18" charset="0"/>
              </a:rPr>
              <a:t>                                         </a:t>
            </a:r>
            <a:r>
              <a:rPr lang="en" altLang="zh-CN" sz="2000" dirty="0">
                <a:latin typeface="Times New Roman" panose="02020603050405020304" pitchFamily="18" charset="0"/>
                <a:cs typeface="Times New Roman" panose="02020603050405020304" pitchFamily="18" charset="0"/>
              </a:rPr>
              <a:t>(b) Shared actor network</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r>
              <a:rPr lang="en" altLang="zh-CN" sz="2000" dirty="0">
                <a:latin typeface="Times New Roman" panose="02020603050405020304" pitchFamily="18" charset="0"/>
                <a:cs typeface="Times New Roman" panose="02020603050405020304" pitchFamily="18" charset="0"/>
              </a:rPr>
              <a:t>(c) Contrastive Representation Module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 altLang="zh-CN" sz="2000" dirty="0">
                <a:latin typeface="Times New Roman" panose="02020603050405020304" pitchFamily="18" charset="0"/>
                <a:cs typeface="Times New Roman" panose="02020603050405020304" pitchFamily="18" charset="0"/>
              </a:rPr>
              <a:t>(d) Shared actor network       (e) Attention Module</a:t>
            </a:r>
            <a:r>
              <a:rPr lang="zh-CN" altLang="en-US" sz="2000" dirty="0">
                <a:latin typeface="Times New Roman" panose="02020603050405020304" pitchFamily="18" charset="0"/>
                <a:cs typeface="Times New Roman" panose="02020603050405020304" pitchFamily="18" charset="0"/>
              </a:rPr>
              <a:t> </a:t>
            </a:r>
            <a:endParaRPr lang="en" altLang="zh-CN" sz="2000" dirty="0">
              <a:latin typeface="Times New Roman" panose="02020603050405020304" pitchFamily="18" charset="0"/>
              <a:cs typeface="Times New Roman" panose="02020603050405020304" pitchFamily="18" charset="0"/>
            </a:endParaRPr>
          </a:p>
          <a:p>
            <a:pPr marL="342900" indent="-342900">
              <a:buAutoNum type="alphaLcParenBoth"/>
            </a:pPr>
            <a:endParaRPr lang="zh-CN" altLang="en-US" sz="20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5310C69F-2F0B-3F23-4B0F-C311261E4F39}"/>
              </a:ext>
            </a:extLst>
          </p:cNvPr>
          <p:cNvPicPr>
            <a:picLocks noChangeAspect="1"/>
          </p:cNvPicPr>
          <p:nvPr/>
        </p:nvPicPr>
        <p:blipFill>
          <a:blip r:embed="rId3"/>
          <a:stretch>
            <a:fillRect/>
          </a:stretch>
        </p:blipFill>
        <p:spPr>
          <a:xfrm>
            <a:off x="2202853" y="1299164"/>
            <a:ext cx="7558200" cy="4398340"/>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77</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78</a:t>
            </a:fld>
            <a:endParaRPr lang="zh-HK" altLang="en-US" sz="1600" dirty="0">
              <a:solidFill>
                <a:schemeClr val="bg1"/>
              </a:solidFill>
            </a:endParaRPr>
          </a:p>
        </p:txBody>
      </p:sp>
      <p:sp>
        <p:nvSpPr>
          <p:cNvPr id="3" name="文本框 2">
            <a:extLst>
              <a:ext uri="{FF2B5EF4-FFF2-40B4-BE49-F238E27FC236}">
                <a16:creationId xmlns:a16="http://schemas.microsoft.com/office/drawing/2014/main" id="{CD373D61-C5A7-449C-6B54-0394DC4EC728}"/>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Performance comparison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548EA7DD-BE34-575A-DDA1-32A416E784A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E4C518A7-3360-FDC5-8B60-C45ADB014E2A}"/>
              </a:ext>
            </a:extLst>
          </p:cNvPr>
          <p:cNvPicPr>
            <a:picLocks noChangeAspect="1"/>
          </p:cNvPicPr>
          <p:nvPr/>
        </p:nvPicPr>
        <p:blipFill>
          <a:blip r:embed="rId5"/>
          <a:stretch>
            <a:fillRect/>
          </a:stretch>
        </p:blipFill>
        <p:spPr>
          <a:xfrm>
            <a:off x="1624937" y="1503726"/>
            <a:ext cx="8555850" cy="4849926"/>
          </a:xfrm>
          <a:prstGeom prst="rect">
            <a:avLst/>
          </a:prstGeom>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79</a:t>
            </a:fld>
            <a:endParaRPr lang="zh-HK" altLang="en-US" sz="1600" dirty="0">
              <a:solidFill>
                <a:schemeClr val="bg1"/>
              </a:solidFill>
            </a:endParaRPr>
          </a:p>
        </p:txBody>
      </p:sp>
      <p:sp>
        <p:nvSpPr>
          <p:cNvPr id="3" name="文本框 2">
            <a:extLst>
              <a:ext uri="{FF2B5EF4-FFF2-40B4-BE49-F238E27FC236}">
                <a16:creationId xmlns:a16="http://schemas.microsoft.com/office/drawing/2014/main" id="{CD373D61-C5A7-449C-6B54-0394DC4EC728}"/>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Performance comparison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548EA7DD-BE34-575A-DDA1-32A416E784A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a:extLst>
              <a:ext uri="{FF2B5EF4-FFF2-40B4-BE49-F238E27FC236}">
                <a16:creationId xmlns:a16="http://schemas.microsoft.com/office/drawing/2014/main" id="{2CE34F3A-54D1-56F8-D947-8D2D841E4B83}"/>
              </a:ext>
            </a:extLst>
          </p:cNvPr>
          <p:cNvPicPr>
            <a:picLocks noChangeAspect="1"/>
          </p:cNvPicPr>
          <p:nvPr/>
        </p:nvPicPr>
        <p:blipFill>
          <a:blip r:embed="rId5"/>
          <a:stretch>
            <a:fillRect/>
          </a:stretch>
        </p:blipFill>
        <p:spPr>
          <a:xfrm>
            <a:off x="1859181" y="1494001"/>
            <a:ext cx="8473638" cy="4981837"/>
          </a:xfrm>
          <a:prstGeom prst="rect">
            <a:avLst/>
          </a:prstGeom>
        </p:spPr>
      </p:pic>
    </p:spTree>
    <p:extLst>
      <p:ext uri="{BB962C8B-B14F-4D97-AF65-F5344CB8AC3E}">
        <p14:creationId xmlns:p14="http://schemas.microsoft.com/office/powerpoint/2010/main" val="48764905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80</a:t>
            </a:fld>
            <a:endParaRPr lang="zh-HK" altLang="en-US" sz="1600" dirty="0">
              <a:solidFill>
                <a:schemeClr val="bg1"/>
              </a:solidFill>
            </a:endParaRPr>
          </a:p>
        </p:txBody>
      </p:sp>
      <p:sp>
        <p:nvSpPr>
          <p:cNvPr id="3" name="文本框 2">
            <a:extLst>
              <a:ext uri="{FF2B5EF4-FFF2-40B4-BE49-F238E27FC236}">
                <a16:creationId xmlns:a16="http://schemas.microsoft.com/office/drawing/2014/main" id="{CD373D61-C5A7-449C-6B54-0394DC4EC728}"/>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Ablation studies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548EA7DD-BE34-575A-DDA1-32A416E784A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E297E9E9-F7F8-FEC4-62D0-3A5B60261906}"/>
              </a:ext>
            </a:extLst>
          </p:cNvPr>
          <p:cNvPicPr>
            <a:picLocks noChangeAspect="1"/>
          </p:cNvPicPr>
          <p:nvPr/>
        </p:nvPicPr>
        <p:blipFill>
          <a:blip r:embed="rId5"/>
          <a:stretch>
            <a:fillRect/>
          </a:stretch>
        </p:blipFill>
        <p:spPr>
          <a:xfrm>
            <a:off x="1882434" y="1455106"/>
            <a:ext cx="8427131" cy="4911989"/>
          </a:xfrm>
          <a:prstGeom prst="rect">
            <a:avLst/>
          </a:prstGeom>
        </p:spPr>
      </p:pic>
    </p:spTree>
    <p:extLst>
      <p:ext uri="{BB962C8B-B14F-4D97-AF65-F5344CB8AC3E}">
        <p14:creationId xmlns:p14="http://schemas.microsoft.com/office/powerpoint/2010/main" val="233899380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81</a:t>
            </a:fld>
            <a:endParaRPr lang="zh-HK" altLang="en-US" sz="1600" dirty="0">
              <a:solidFill>
                <a:schemeClr val="bg1"/>
              </a:solidFill>
            </a:endParaRPr>
          </a:p>
        </p:txBody>
      </p:sp>
      <p:sp>
        <p:nvSpPr>
          <p:cNvPr id="3" name="文本框 2">
            <a:extLst>
              <a:ext uri="{FF2B5EF4-FFF2-40B4-BE49-F238E27FC236}">
                <a16:creationId xmlns:a16="http://schemas.microsoft.com/office/drawing/2014/main" id="{CD373D61-C5A7-449C-6B54-0394DC4EC728}"/>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Example rendering scenes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548EA7DD-BE34-575A-DDA1-32A416E784A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37B0AD3D-5F6B-BBF3-26BA-CADB10F1D28B}"/>
              </a:ext>
            </a:extLst>
          </p:cNvPr>
          <p:cNvPicPr>
            <a:picLocks noChangeAspect="1"/>
          </p:cNvPicPr>
          <p:nvPr/>
        </p:nvPicPr>
        <p:blipFill>
          <a:blip r:embed="rId5"/>
          <a:stretch>
            <a:fillRect/>
          </a:stretch>
        </p:blipFill>
        <p:spPr>
          <a:xfrm>
            <a:off x="1588293" y="1564726"/>
            <a:ext cx="9015414" cy="4507707"/>
          </a:xfrm>
          <a:prstGeom prst="rect">
            <a:avLst/>
          </a:prstGeom>
        </p:spPr>
      </p:pic>
    </p:spTree>
    <p:extLst>
      <p:ext uri="{BB962C8B-B14F-4D97-AF65-F5344CB8AC3E}">
        <p14:creationId xmlns:p14="http://schemas.microsoft.com/office/powerpoint/2010/main" val="423688193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82</a:t>
            </a:fld>
            <a:endParaRPr lang="zh-HK" altLang="en-US" sz="1600" dirty="0">
              <a:solidFill>
                <a:schemeClr val="bg1"/>
              </a:solidFill>
            </a:endParaRPr>
          </a:p>
        </p:txBody>
      </p:sp>
      <p:sp>
        <p:nvSpPr>
          <p:cNvPr id="3" name="文本框 2">
            <a:extLst>
              <a:ext uri="{FF2B5EF4-FFF2-40B4-BE49-F238E27FC236}">
                <a16:creationId xmlns:a16="http://schemas.microsoft.com/office/drawing/2014/main" id="{CD373D61-C5A7-449C-6B54-0394DC4EC728}"/>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Example rendering scenes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548EA7DD-BE34-575A-DDA1-32A416E784A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a:extLst>
              <a:ext uri="{FF2B5EF4-FFF2-40B4-BE49-F238E27FC236}">
                <a16:creationId xmlns:a16="http://schemas.microsoft.com/office/drawing/2014/main" id="{D961F4A8-8239-7076-4C4B-0E754DDFC88E}"/>
              </a:ext>
            </a:extLst>
          </p:cNvPr>
          <p:cNvPicPr>
            <a:picLocks noChangeAspect="1"/>
          </p:cNvPicPr>
          <p:nvPr/>
        </p:nvPicPr>
        <p:blipFill>
          <a:blip r:embed="rId5"/>
          <a:stretch>
            <a:fillRect/>
          </a:stretch>
        </p:blipFill>
        <p:spPr>
          <a:xfrm>
            <a:off x="522046" y="1952100"/>
            <a:ext cx="11147907" cy="4120333"/>
          </a:xfrm>
          <a:prstGeom prst="rect">
            <a:avLst/>
          </a:prstGeom>
        </p:spPr>
      </p:pic>
    </p:spTree>
    <p:extLst>
      <p:ext uri="{BB962C8B-B14F-4D97-AF65-F5344CB8AC3E}">
        <p14:creationId xmlns:p14="http://schemas.microsoft.com/office/powerpoint/2010/main" val="6115706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83</a:t>
            </a:fld>
            <a:endParaRPr lang="zh-HK" altLang="en-US" sz="1600" dirty="0">
              <a:solidFill>
                <a:schemeClr val="bg1"/>
              </a:solidFill>
            </a:endParaRPr>
          </a:p>
        </p:txBody>
      </p:sp>
      <p:sp>
        <p:nvSpPr>
          <p:cNvPr id="3" name="文本框 2">
            <a:extLst>
              <a:ext uri="{FF2B5EF4-FFF2-40B4-BE49-F238E27FC236}">
                <a16:creationId xmlns:a16="http://schemas.microsoft.com/office/drawing/2014/main" id="{CD373D61-C5A7-449C-6B54-0394DC4EC728}"/>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Hyperparameter analysis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548EA7DD-BE34-575A-DDA1-32A416E784A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DCDE973A-6283-5475-2F34-65E52B6A5F4D}"/>
              </a:ext>
            </a:extLst>
          </p:cNvPr>
          <p:cNvPicPr>
            <a:picLocks noChangeAspect="1"/>
          </p:cNvPicPr>
          <p:nvPr/>
        </p:nvPicPr>
        <p:blipFill>
          <a:blip r:embed="rId5"/>
          <a:stretch>
            <a:fillRect/>
          </a:stretch>
        </p:blipFill>
        <p:spPr>
          <a:xfrm>
            <a:off x="681196" y="1896338"/>
            <a:ext cx="10601513" cy="3692662"/>
          </a:xfrm>
          <a:prstGeom prst="rect">
            <a:avLst/>
          </a:prstGeom>
        </p:spPr>
      </p:pic>
    </p:spTree>
    <p:extLst>
      <p:ext uri="{BB962C8B-B14F-4D97-AF65-F5344CB8AC3E}">
        <p14:creationId xmlns:p14="http://schemas.microsoft.com/office/powerpoint/2010/main" val="272368548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84</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84</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C9709-4568-2A73-61A9-A2B9F245E30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C10EFAE-FEEF-D381-0B53-929A1089C984}"/>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98B0129-2DCE-E86C-0C63-8D490E60863E}"/>
              </a:ext>
            </a:extLst>
          </p:cNvPr>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a:extLst>
              <a:ext uri="{FF2B5EF4-FFF2-40B4-BE49-F238E27FC236}">
                <a16:creationId xmlns:a16="http://schemas.microsoft.com/office/drawing/2014/main" id="{7BCE8946-0768-13D3-0E6B-5A4F2F39ABB5}"/>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2FB3C817-DA0F-10AC-5DE9-896CCFE057E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27BC068-F2EA-F815-9B8A-93B4702ADA1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3D34E28D-F81F-3AF5-2D62-0815E320BBC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85</a:t>
            </a:fld>
            <a:endParaRPr lang="zh-HK" altLang="en-US" sz="1600" dirty="0">
              <a:solidFill>
                <a:schemeClr val="bg1"/>
              </a:solidFill>
            </a:endParaRPr>
          </a:p>
        </p:txBody>
      </p:sp>
      <p:sp>
        <p:nvSpPr>
          <p:cNvPr id="4" name="矩形 3">
            <a:extLst>
              <a:ext uri="{FF2B5EF4-FFF2-40B4-BE49-F238E27FC236}">
                <a16:creationId xmlns:a16="http://schemas.microsoft.com/office/drawing/2014/main" id="{B53C3048-5A24-7BC8-9CB6-5E4EEA132A88}"/>
              </a:ext>
            </a:extLst>
          </p:cNvPr>
          <p:cNvSpPr/>
          <p:nvPr/>
        </p:nvSpPr>
        <p:spPr>
          <a:xfrm>
            <a:off x="1481483" y="1032860"/>
            <a:ext cx="9216000" cy="152392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31CB336E-62E4-4100-37BA-606B5AF9FCF3}"/>
              </a:ext>
            </a:extLst>
          </p:cNvPr>
          <p:cNvSpPr/>
          <p:nvPr/>
        </p:nvSpPr>
        <p:spPr>
          <a:xfrm>
            <a:off x="1769482" y="75060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58CACC8B-CC93-EE1B-5DC0-10DE49A68484}"/>
              </a:ext>
            </a:extLst>
          </p:cNvPr>
          <p:cNvSpPr/>
          <p:nvPr/>
        </p:nvSpPr>
        <p:spPr>
          <a:xfrm>
            <a:off x="1487997" y="2923798"/>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48FB3348-95BC-6430-C53D-A37D2CF2D00D}"/>
              </a:ext>
            </a:extLst>
          </p:cNvPr>
          <p:cNvSpPr/>
          <p:nvPr/>
        </p:nvSpPr>
        <p:spPr>
          <a:xfrm>
            <a:off x="1770195" y="270078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3765107E-4AFD-67BF-6FB6-38BA2A365AEA}"/>
              </a:ext>
            </a:extLst>
          </p:cNvPr>
          <p:cNvSpPr txBox="1"/>
          <p:nvPr/>
        </p:nvSpPr>
        <p:spPr>
          <a:xfrm>
            <a:off x="1764397" y="3005403"/>
            <a:ext cx="8651602" cy="1421671"/>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 altLang="zh-CN" sz="2000" b="1" dirty="0"/>
              <a:t>Attention Mechanism</a:t>
            </a:r>
            <a:r>
              <a:rPr lang="en" altLang="zh-CN" sz="2000" dirty="0"/>
              <a:t>: The attention-guided component</a:t>
            </a:r>
            <a:r>
              <a:rPr lang="zh-CN" altLang="en-US" sz="2000" dirty="0"/>
              <a:t> </a:t>
            </a:r>
            <a:r>
              <a:rPr lang="en" altLang="zh-CN" sz="2000" dirty="0"/>
              <a:t>enables the global state to focus on the unique roles of each agent, optimizing value decomposition and promoting adaptive behavior in dynamic scenarios.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312F3A02-2DC5-0159-6A4F-FC136199491A}"/>
              </a:ext>
            </a:extLst>
          </p:cNvPr>
          <p:cNvSpPr txBox="1"/>
          <p:nvPr/>
        </p:nvSpPr>
        <p:spPr>
          <a:xfrm>
            <a:off x="1759806" y="1024380"/>
            <a:ext cx="8639998" cy="14216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 altLang="zh-CN" sz="2000" b="1" dirty="0"/>
              <a:t>Role-Based Coordination</a:t>
            </a:r>
            <a:r>
              <a:rPr lang="en" altLang="zh-CN" sz="2000" dirty="0"/>
              <a:t>: ACORM enhances coordination by using role-based representations that allow agents to specialize and complement each other in complex environments, facilitating more efficient teamwork.</a:t>
            </a:r>
            <a:endParaRPr lang="zh-CN" altLang="en-US" sz="20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B7DAF29-CCB0-A71F-B1BA-DD49083CBCD1}"/>
              </a:ext>
            </a:extLst>
          </p:cNvPr>
          <p:cNvSpPr/>
          <p:nvPr/>
        </p:nvSpPr>
        <p:spPr>
          <a:xfrm>
            <a:off x="1487999" y="4849831"/>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B6A19BB-CDD6-3EDE-75D0-65BDEC101DE7}"/>
              </a:ext>
            </a:extLst>
          </p:cNvPr>
          <p:cNvSpPr/>
          <p:nvPr/>
        </p:nvSpPr>
        <p:spPr>
          <a:xfrm>
            <a:off x="1770197" y="4626822"/>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15A40D23-C56A-06F1-8161-4504438F7DB7}"/>
              </a:ext>
            </a:extLst>
          </p:cNvPr>
          <p:cNvSpPr txBox="1"/>
          <p:nvPr/>
        </p:nvSpPr>
        <p:spPr>
          <a:xfrm>
            <a:off x="1806391" y="4897223"/>
            <a:ext cx="8651602" cy="142199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 altLang="zh-CN" sz="2000" b="1" dirty="0"/>
              <a:t>Future Directions</a:t>
            </a:r>
            <a:r>
              <a:rPr lang="en" altLang="zh-CN" sz="2000" dirty="0"/>
              <a:t>: Future work will explore ACORM's potential in more diverse applications, such as real-world multi-agent collaboration and large-scale reinforcement learning tasks with increased complexity.</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614703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103840"/>
              <a:ext cx="100088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STAR: </a:t>
              </a:r>
              <a:r>
                <a:rPr lang="en-US" altLang="zh-CN" sz="2800" b="1" dirty="0" err="1">
                  <a:solidFill>
                    <a:schemeClr val="bg1"/>
                  </a:solidFill>
                  <a:latin typeface="Arial" panose="020B0604020202020204" pitchFamily="34" charset="0"/>
                  <a:ea typeface="微软雅黑" panose="020B0503020204020204" charset="-122"/>
                  <a:cs typeface="Arial" panose="020B0604020202020204" pitchFamily="34" charset="0"/>
                </a:rPr>
                <a:t>Spatio</a:t>
              </a: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-Temporal State Compression for Multi-Agent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Tasks with Rich Observations</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Chao Li, </a:t>
              </a:r>
              <a:r>
                <a:rPr lang="en-US" altLang="zh-CN" sz="1600" dirty="0" err="1">
                  <a:solidFill>
                    <a:schemeClr val="bg1"/>
                  </a:solidFill>
                  <a:latin typeface="Arial" panose="020B0604020202020204" pitchFamily="34" charset="0"/>
                  <a:cs typeface="Arial" panose="020B0604020202020204" pitchFamily="34" charset="0"/>
                </a:rPr>
                <a:t>Yujing</a:t>
              </a:r>
              <a:r>
                <a:rPr lang="en-US" altLang="zh-CN" sz="1600" dirty="0">
                  <a:solidFill>
                    <a:schemeClr val="bg1"/>
                  </a:solidFill>
                  <a:latin typeface="Arial" panose="020B0604020202020204" pitchFamily="34" charset="0"/>
                  <a:cs typeface="Arial" panose="020B0604020202020204" pitchFamily="34" charset="0"/>
                </a:rPr>
                <a:t> Hu, </a:t>
              </a:r>
              <a:r>
                <a:rPr lang="en-US" altLang="zh-CN" sz="1600" dirty="0" err="1">
                  <a:solidFill>
                    <a:schemeClr val="bg1"/>
                  </a:solidFill>
                  <a:latin typeface="Arial" panose="020B0604020202020204" pitchFamily="34" charset="0"/>
                  <a:cs typeface="Arial" panose="020B0604020202020204" pitchFamily="34" charset="0"/>
                </a:rPr>
                <a:t>Shangdong</a:t>
              </a:r>
              <a:r>
                <a:rPr lang="en-US" altLang="zh-CN" sz="1600" dirty="0">
                  <a:solidFill>
                    <a:schemeClr val="bg1"/>
                  </a:solidFill>
                  <a:latin typeface="Arial" panose="020B0604020202020204" pitchFamily="34" charset="0"/>
                  <a:cs typeface="Arial" panose="020B0604020202020204" pitchFamily="34" charset="0"/>
                </a:rPr>
                <a:t> Yang, </a:t>
              </a:r>
              <a:r>
                <a:rPr lang="en-US" altLang="zh-CN" sz="1600" dirty="0" err="1">
                  <a:solidFill>
                    <a:schemeClr val="bg1"/>
                  </a:solidFill>
                  <a:latin typeface="Arial" panose="020B0604020202020204" pitchFamily="34" charset="0"/>
                  <a:cs typeface="Arial" panose="020B0604020202020204" pitchFamily="34" charset="0"/>
                </a:rPr>
                <a:t>Tangjie</a:t>
              </a:r>
              <a:r>
                <a:rPr lang="en-US" altLang="zh-CN"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Lv</a:t>
              </a:r>
              <a:r>
                <a:rPr lang="en-US" altLang="zh-CN"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Changjie</a:t>
              </a:r>
              <a:r>
                <a:rPr lang="en-US" altLang="zh-CN" sz="1600" dirty="0">
                  <a:solidFill>
                    <a:schemeClr val="bg1"/>
                  </a:solidFill>
                  <a:latin typeface="Arial" panose="020B0604020202020204" pitchFamily="34" charset="0"/>
                  <a:cs typeface="Arial" panose="020B0604020202020204" pitchFamily="34" charset="0"/>
                </a:rPr>
                <a:t> Fan, </a:t>
              </a:r>
              <a:r>
                <a:rPr lang="en-US" altLang="zh-CN" sz="1600" dirty="0" err="1">
                  <a:solidFill>
                    <a:schemeClr val="bg1"/>
                  </a:solidFill>
                  <a:latin typeface="Arial" panose="020B0604020202020204" pitchFamily="34" charset="0"/>
                  <a:cs typeface="Arial" panose="020B0604020202020204" pitchFamily="34" charset="0"/>
                </a:rPr>
                <a:t>Wenbin</a:t>
              </a:r>
              <a:r>
                <a:rPr lang="en-US" altLang="zh-CN"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Li,Chongjie</a:t>
              </a:r>
              <a:r>
                <a:rPr lang="en-US" altLang="zh-CN" sz="1600" dirty="0">
                  <a:solidFill>
                    <a:schemeClr val="bg1"/>
                  </a:solidFill>
                  <a:latin typeface="Arial" panose="020B0604020202020204" pitchFamily="34" charset="0"/>
                  <a:cs typeface="Arial" panose="020B0604020202020204" pitchFamily="34" charset="0"/>
                </a:rPr>
                <a:t> Zhang and Yang Gao</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86</a:t>
            </a:fld>
            <a:endParaRPr lang="zh-HK" altLang="en-US" sz="1600" dirty="0">
              <a:solidFill>
                <a:schemeClr val="bg1"/>
              </a:solidFill>
            </a:endParaRPr>
          </a:p>
        </p:txBody>
      </p:sp>
      <p:sp>
        <p:nvSpPr>
          <p:cNvPr id="12" name="文本框 11"/>
          <p:cNvSpPr txBox="1"/>
          <p:nvPr/>
        </p:nvSpPr>
        <p:spPr>
          <a:xfrm>
            <a:off x="351876" y="4596014"/>
            <a:ext cx="1085612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rPr>
              <a:t>The 33rd International Joint Conference on Artificial Intelligence (IJCAI-24</a:t>
            </a:r>
            <a:r>
              <a:rPr lang="en-US" altLang="zh-CN" b="1"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87</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88</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89</a:t>
            </a:fld>
            <a:endParaRPr lang="zh-HK" altLang="en-US" sz="1600" dirty="0">
              <a:solidFill>
                <a:schemeClr val="bg1"/>
              </a:solidFill>
            </a:endParaRPr>
          </a:p>
        </p:txBody>
      </p:sp>
      <p:sp>
        <p:nvSpPr>
          <p:cNvPr id="4" name="文本框 3"/>
          <p:cNvSpPr txBox="1"/>
          <p:nvPr/>
        </p:nvSpPr>
        <p:spPr>
          <a:xfrm>
            <a:off x="840000" y="1456300"/>
            <a:ext cx="10224000" cy="1845185"/>
          </a:xfrm>
          <a:prstGeom prst="rect">
            <a:avLst/>
          </a:prstGeom>
          <a:noFill/>
          <a:ln>
            <a:solidFill>
              <a:srgbClr val="0174AB"/>
            </a:solidFill>
          </a:ln>
        </p:spPr>
        <p:txBody>
          <a:bodyPr wrap="square" rtlCol="0">
            <a:spAutoFit/>
          </a:bodyPr>
          <a:lstStyle/>
          <a:p>
            <a:pPr algn="just">
              <a:lnSpc>
                <a:spcPct val="200000"/>
              </a:lnSpc>
            </a:pP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In multi-agent tasks, accessing the full global state for all agents is often impractical, especially in scenarios with rich observations. This raises a critical challenge of efficiently compressing state representations to emphasize task-relevant features.</a:t>
            </a:r>
            <a:endParaRPr lang="en-US" sz="2000"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 name="文本框 1">
            <a:extLst>
              <a:ext uri="{FF2B5EF4-FFF2-40B4-BE49-F238E27FC236}">
                <a16:creationId xmlns:a16="http://schemas.microsoft.com/office/drawing/2014/main" id="{EC01A2AF-3809-F8F4-3A89-A6D2484F79CD}"/>
              </a:ext>
            </a:extLst>
          </p:cNvPr>
          <p:cNvSpPr txBox="1"/>
          <p:nvPr/>
        </p:nvSpPr>
        <p:spPr>
          <a:xfrm>
            <a:off x="840020" y="3971716"/>
            <a:ext cx="10224000" cy="1845185"/>
          </a:xfrm>
          <a:prstGeom prst="rect">
            <a:avLst/>
          </a:prstGeom>
          <a:noFill/>
          <a:ln>
            <a:solidFill>
              <a:srgbClr val="0174AB"/>
            </a:solidFill>
          </a:ln>
        </p:spPr>
        <p:txBody>
          <a:bodyPr wrap="square" rtlCol="0">
            <a:spAutoFit/>
          </a:bodyPr>
          <a:lstStyle/>
          <a:p>
            <a:pPr algn="just">
              <a:lnSpc>
                <a:spcPct val="200000"/>
              </a:lnSpc>
            </a:pPr>
            <a:r>
              <a:rPr lang="en-US" altLang="zh-CN" sz="2000" dirty="0">
                <a:latin typeface="Times New Roman" panose="02020603050405020304" pitchFamily="18" charset="0"/>
                <a:ea typeface="微软雅黑" panose="020B0503020204020204" charset="-122"/>
                <a:cs typeface="Times New Roman" panose="02020603050405020304" pitchFamily="18" charset="0"/>
              </a:rPr>
              <a:t>Current multi-agent reinforcement learning methods struggle to balance efficiency and accuracy, highlighting the need for state compression that uses joint observations and focuses on task-relevant features.</a:t>
            </a:r>
            <a:endParaRPr lang="en-US" sz="2000"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A1593-8AFD-9438-E99C-CDD61D23F23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DB2342C-C610-21E5-13E2-EB3E3A488F54}"/>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58A2B4D1-E4B0-9DC1-CD88-C335FDB51876}"/>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a:extLst>
              <a:ext uri="{FF2B5EF4-FFF2-40B4-BE49-F238E27FC236}">
                <a16:creationId xmlns:a16="http://schemas.microsoft.com/office/drawing/2014/main" id="{1FB6AB96-D130-47DF-5D7F-FFC5CD4C3A02}"/>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7962DCBA-DA3C-F2E5-64FF-8690C4B04340}"/>
              </a:ext>
            </a:extLst>
          </p:cNvPr>
          <p:cNvSpPr txBox="1"/>
          <p:nvPr/>
        </p:nvSpPr>
        <p:spPr>
          <a:xfrm>
            <a:off x="552000" y="1302988"/>
            <a:ext cx="10615974" cy="960006"/>
          </a:xfrm>
          <a:prstGeom prst="rect">
            <a:avLst/>
          </a:prstGeom>
          <a:noFill/>
        </p:spPr>
        <p:txBody>
          <a:bodyPr wrap="square" rtlCol="0">
            <a:sp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The key idea of PMIC is to identify superior and inferior collaboration behaviors during the learning process, and encourage agents to achieve superior behaviors while avoiding sticking to inferior ones.</a:t>
            </a:r>
            <a:endParaRPr lang="en-US" altLang="zh-CN"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EC7D8C0C-F150-C3F4-DA16-4BC965932998}"/>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Arial" panose="020B0604020202020204" pitchFamily="34" charset="0"/>
                <a:cs typeface="Arial" panose="020B0604020202020204" pitchFamily="34" charset="0"/>
              </a:rPr>
              <a:t>Progressive Mutual Information Collaboration for MARL</a:t>
            </a:r>
            <a:endParaRPr lang="zh-CN" altLang="en-US" sz="2400" b="1" dirty="0">
              <a:solidFill>
                <a:srgbClr val="0174AB"/>
              </a:solidFill>
              <a:latin typeface="Arial" panose="020B0604020202020204" pitchFamily="34" charset="0"/>
              <a:cs typeface="Arial" panose="020B0604020202020204" pitchFamily="34" charset="0"/>
            </a:endParaRPr>
          </a:p>
        </p:txBody>
      </p:sp>
      <p:cxnSp>
        <p:nvCxnSpPr>
          <p:cNvPr id="6" name="直接连接符 5">
            <a:extLst>
              <a:ext uri="{FF2B5EF4-FFF2-40B4-BE49-F238E27FC236}">
                <a16:creationId xmlns:a16="http://schemas.microsoft.com/office/drawing/2014/main" id="{72E55A18-97FA-8DC8-878D-EECBCC773B89}"/>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D09973D4-ADBF-F38F-8938-8976FA1DD76F}"/>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18D0EDF-A115-D829-09DB-10AB1A3899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D597902D-AB4D-6F2F-6914-91D6EC4F024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39227816-5B87-6005-E1B3-1F0804833F7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a:t>
            </a:fld>
            <a:endParaRPr lang="zh-HK" altLang="en-US" sz="1600" dirty="0">
              <a:solidFill>
                <a:schemeClr val="bg1"/>
              </a:solidFill>
            </a:endParaRPr>
          </a:p>
        </p:txBody>
      </p:sp>
      <p:pic>
        <p:nvPicPr>
          <p:cNvPr id="12" name="图片 11">
            <a:extLst>
              <a:ext uri="{FF2B5EF4-FFF2-40B4-BE49-F238E27FC236}">
                <a16:creationId xmlns:a16="http://schemas.microsoft.com/office/drawing/2014/main" id="{BE130317-3E52-4CD9-A396-728F6377802B}"/>
              </a:ext>
            </a:extLst>
          </p:cNvPr>
          <p:cNvPicPr>
            <a:picLocks noChangeAspect="1"/>
          </p:cNvPicPr>
          <p:nvPr/>
        </p:nvPicPr>
        <p:blipFill>
          <a:blip r:embed="rId3"/>
          <a:stretch>
            <a:fillRect/>
          </a:stretch>
        </p:blipFill>
        <p:spPr>
          <a:xfrm>
            <a:off x="1417350" y="2804666"/>
            <a:ext cx="9339470" cy="3672825"/>
          </a:xfrm>
          <a:prstGeom prst="rect">
            <a:avLst/>
          </a:prstGeom>
        </p:spPr>
      </p:pic>
    </p:spTree>
    <p:extLst>
      <p:ext uri="{BB962C8B-B14F-4D97-AF65-F5344CB8AC3E}">
        <p14:creationId xmlns:p14="http://schemas.microsoft.com/office/powerpoint/2010/main" val="240927429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DC34-D377-A860-ACFE-AACEB1DDD39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2CD2497-36E5-C11D-A444-1FD5264B51E7}"/>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CCA2E62-D579-9C59-4174-FC58D189F5CB}"/>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FDB6C02F-5816-5426-0CF4-BA7338838258}"/>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3D25077A-D417-1478-CCB5-A87A75EC9B8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A4A08836-EB6C-8044-4F55-B5EE74EA54B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C40A77A6-1BFE-C62C-3C43-3D6877F8362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90</a:t>
            </a:fld>
            <a:endParaRPr lang="zh-HK" altLang="en-US" sz="1600" dirty="0">
              <a:solidFill>
                <a:schemeClr val="bg1"/>
              </a:solidFill>
            </a:endParaRPr>
          </a:p>
        </p:txBody>
      </p:sp>
      <p:sp>
        <p:nvSpPr>
          <p:cNvPr id="3" name="文本框 2">
            <a:extLst>
              <a:ext uri="{FF2B5EF4-FFF2-40B4-BE49-F238E27FC236}">
                <a16:creationId xmlns:a16="http://schemas.microsoft.com/office/drawing/2014/main" id="{FE25D8A7-8752-13FB-27DC-398EF1A1ECF8}"/>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Partially Observable Stochastic Game (POSG)</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F9082F71-0E56-C11E-D3E8-2A4E887D3BA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5DCAD979-7438-3A9B-F0F8-E18CAA89B83E}"/>
              </a:ext>
            </a:extLst>
          </p:cNvPr>
          <p:cNvPicPr>
            <a:picLocks noChangeAspect="1"/>
          </p:cNvPicPr>
          <p:nvPr/>
        </p:nvPicPr>
        <p:blipFill>
          <a:blip r:embed="rId3"/>
          <a:stretch>
            <a:fillRect/>
          </a:stretch>
        </p:blipFill>
        <p:spPr>
          <a:xfrm>
            <a:off x="6623761" y="2075931"/>
            <a:ext cx="4802808" cy="3602106"/>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4F249FC-7AB3-B294-5559-99D99A78C3D2}"/>
                  </a:ext>
                </a:extLst>
              </p:cNvPr>
              <p:cNvSpPr txBox="1"/>
              <p:nvPr/>
            </p:nvSpPr>
            <p:spPr>
              <a:xfrm>
                <a:off x="232341" y="1413000"/>
                <a:ext cx="6412174" cy="4542141"/>
              </a:xfrm>
              <a:prstGeom prst="rect">
                <a:avLst/>
              </a:prstGeom>
              <a:noFill/>
            </p:spPr>
            <p:txBody>
              <a:bodyPr wrap="square">
                <a:spAutoFit/>
              </a:bodyPr>
              <a:lstStyle/>
              <a:p>
                <a:r>
                  <a:rPr lang="en-US" altLang="zh-CN" dirty="0"/>
                  <a:t>A </a:t>
                </a:r>
                <a:r>
                  <a:rPr lang="en-US" altLang="zh-CN" b="1" dirty="0"/>
                  <a:t>Partially Observable Stochastic Game (POSG)</a:t>
                </a:r>
                <a:r>
                  <a:rPr lang="en-US" altLang="zh-CN" dirty="0"/>
                  <a:t> models multi-agent tasks with limited observability. Formally, a POSG is represented as</a:t>
                </a:r>
                <a14:m>
                  <m:oMath xmlns:m="http://schemas.openxmlformats.org/officeDocument/2006/math">
                    <m:r>
                      <a:rPr lang="pt-BR" altLang="zh-CN" i="1">
                        <a:latin typeface="Cambria Math" panose="02040503050406030204" pitchFamily="18" charset="0"/>
                      </a:rPr>
                      <m:t> </m:t>
                    </m:r>
                    <m:d>
                      <m:dPr>
                        <m:begChr m:val="⟨"/>
                        <m:endChr m:val="⟩"/>
                        <m:ctrlPr>
                          <a:rPr lang="pt-BR" altLang="zh-CN" i="1">
                            <a:latin typeface="Cambria Math" panose="02040503050406030204" pitchFamily="18" charset="0"/>
                          </a:rPr>
                        </m:ctrlPr>
                      </m:dPr>
                      <m:e>
                        <m:r>
                          <a:rPr lang="pt-BR" altLang="zh-CN" i="1" smtClean="0">
                            <a:latin typeface="Cambria Math" panose="02040503050406030204" pitchFamily="18" charset="0"/>
                            <a:ea typeface="Cambria Math" panose="02040503050406030204" pitchFamily="18" charset="0"/>
                          </a:rPr>
                          <m:t>𝒩</m:t>
                        </m:r>
                        <m:r>
                          <a:rPr lang="pt-BR" altLang="zh-CN" i="1">
                            <a:latin typeface="Cambria Math" panose="02040503050406030204" pitchFamily="18" charset="0"/>
                          </a:rPr>
                          <m:t> </m:t>
                        </m:r>
                        <m:r>
                          <a:rPr lang="pt-BR" altLang="zh-CN" i="1">
                            <a:latin typeface="Cambria Math" panose="02040503050406030204" pitchFamily="18" charset="0"/>
                          </a:rPr>
                          <m:t>𝑆</m:t>
                        </m:r>
                        <m:r>
                          <a:rPr lang="pt-BR" altLang="zh-CN" i="1">
                            <a:latin typeface="Cambria Math" panose="02040503050406030204" pitchFamily="18" charset="0"/>
                          </a:rPr>
                          <m:t>, </m:t>
                        </m:r>
                        <m:r>
                          <a:rPr lang="pt-BR" altLang="zh-CN" i="1">
                            <a:latin typeface="Cambria Math" panose="02040503050406030204" pitchFamily="18" charset="0"/>
                          </a:rPr>
                          <m:t>𝐴</m:t>
                        </m:r>
                        <m:r>
                          <a:rPr lang="pt-BR" altLang="zh-CN" i="1">
                            <a:latin typeface="Cambria Math" panose="02040503050406030204" pitchFamily="18" charset="0"/>
                          </a:rPr>
                          <m:t>, </m:t>
                        </m:r>
                        <m:r>
                          <a:rPr lang="pt-BR" altLang="zh-CN" i="1">
                            <a:latin typeface="Cambria Math" panose="02040503050406030204" pitchFamily="18" charset="0"/>
                          </a:rPr>
                          <m:t>𝑅</m:t>
                        </m:r>
                        <m:r>
                          <a:rPr lang="pt-BR" altLang="zh-CN" i="1">
                            <a:latin typeface="Cambria Math" panose="02040503050406030204" pitchFamily="18" charset="0"/>
                          </a:rPr>
                          <m:t>, </m:t>
                        </m:r>
                        <m:r>
                          <a:rPr lang="pt-BR" altLang="zh-CN" i="1">
                            <a:latin typeface="Cambria Math" panose="02040503050406030204" pitchFamily="18" charset="0"/>
                          </a:rPr>
                          <m:t>𝑃</m:t>
                        </m:r>
                        <m:r>
                          <a:rPr lang="pt-BR" altLang="zh-CN" i="1">
                            <a:latin typeface="Cambria Math" panose="02040503050406030204" pitchFamily="18" charset="0"/>
                          </a:rPr>
                          <m:t>, </m:t>
                        </m:r>
                        <m:r>
                          <a:rPr lang="pt-BR" altLang="zh-CN" i="1">
                            <a:latin typeface="Cambria Math" panose="02040503050406030204" pitchFamily="18" charset="0"/>
                          </a:rPr>
                          <m:t>𝑂</m:t>
                        </m:r>
                        <m:r>
                          <a:rPr lang="pt-BR" altLang="zh-CN" i="1">
                            <a:latin typeface="Cambria Math" panose="02040503050406030204" pitchFamily="18" charset="0"/>
                          </a:rPr>
                          <m:t>, </m:t>
                        </m:r>
                        <m:r>
                          <a:rPr lang="pt-BR" altLang="zh-CN" i="1">
                            <a:latin typeface="Cambria Math" panose="02040503050406030204" pitchFamily="18" charset="0"/>
                          </a:rPr>
                          <m:t>𝑍</m:t>
                        </m:r>
                        <m:r>
                          <a:rPr lang="pt-BR" altLang="zh-CN" i="1">
                            <a:latin typeface="Cambria Math" panose="02040503050406030204" pitchFamily="18" charset="0"/>
                          </a:rPr>
                          <m:t>, </m:t>
                        </m:r>
                        <m:r>
                          <a:rPr lang="pt-BR" altLang="zh-CN" i="1">
                            <a:latin typeface="Cambria Math" panose="02040503050406030204" pitchFamily="18" charset="0"/>
                          </a:rPr>
                          <m:t>𝛾</m:t>
                        </m:r>
                      </m:e>
                    </m:d>
                  </m:oMath>
                </a14:m>
                <a:r>
                  <a:rPr lang="en-US" altLang="zh-CN" dirty="0"/>
                  <a:t>.</a:t>
                </a:r>
              </a:p>
              <a:p>
                <a:pPr>
                  <a:buFont typeface="Arial" panose="020B0604020202020204" pitchFamily="34" charset="0"/>
                  <a:buChar char="•"/>
                </a:pPr>
                <a:r>
                  <a:rPr lang="en-US" altLang="zh-CN" b="1" dirty="0"/>
                  <a:t>Agent Set</a:t>
                </a:r>
                <a14:m>
                  <m:oMath xmlns:m="http://schemas.openxmlformats.org/officeDocument/2006/math">
                    <m:r>
                      <a:rPr lang="pt-BR" altLang="zh-CN" i="1">
                        <a:latin typeface="Cambria Math" panose="02040503050406030204" pitchFamily="18" charset="0"/>
                        <a:ea typeface="Cambria Math" panose="02040503050406030204" pitchFamily="18" charset="0"/>
                      </a:rPr>
                      <m:t>𝒩</m:t>
                    </m:r>
                    <m:r>
                      <a:rPr lang="en-US" altLang="zh-CN" i="1" dirty="0">
                        <a:latin typeface="Cambria Math" panose="02040503050406030204" pitchFamily="18" charset="0"/>
                      </a:rPr>
                      <m:t>= </m:t>
                    </m:r>
                    <m:r>
                      <m:rPr>
                        <m:lit/>
                      </m:rPr>
                      <a:rPr lang="en-US" altLang="zh-CN" i="1" dirty="0">
                        <a:latin typeface="Cambria Math" panose="02040503050406030204" pitchFamily="18" charset="0"/>
                      </a:rPr>
                      <m:t>{</m:t>
                    </m:r>
                    <m:r>
                      <a:rPr lang="en-US" altLang="zh-CN" i="1" dirty="0">
                        <a:latin typeface="Cambria Math" panose="02040503050406030204" pitchFamily="18" charset="0"/>
                      </a:rPr>
                      <m:t>1, 2, …, </m:t>
                    </m:r>
                    <m:r>
                      <a:rPr lang="en-US" altLang="zh-CN" i="1" dirty="0">
                        <a:latin typeface="Cambria Math" panose="02040503050406030204" pitchFamily="18" charset="0"/>
                      </a:rPr>
                      <m:t>𝑛</m:t>
                    </m:r>
                    <m:r>
                      <m:rPr>
                        <m:lit/>
                      </m:rPr>
                      <a:rPr lang="en-US" altLang="zh-CN" i="1" dirty="0">
                        <a:latin typeface="Cambria Math" panose="02040503050406030204" pitchFamily="18" charset="0"/>
                      </a:rPr>
                      <m:t>}</m:t>
                    </m:r>
                    <m:r>
                      <a:rPr lang="en-US" altLang="zh-CN" i="1" dirty="0">
                        <a:latin typeface="Cambria Math" panose="02040503050406030204" pitchFamily="18" charset="0"/>
                      </a:rPr>
                      <m:t> </m:t>
                    </m:r>
                  </m:oMath>
                </a14:m>
                <a:r>
                  <a:rPr lang="en-US" altLang="zh-CN" dirty="0"/>
                  <a:t>: The set of agents in the environment.</a:t>
                </a:r>
              </a:p>
              <a:p>
                <a:pPr>
                  <a:buFont typeface="Arial" panose="020B0604020202020204" pitchFamily="34" charset="0"/>
                  <a:buChar char="•"/>
                </a:pPr>
                <a:r>
                  <a:rPr lang="en-US" altLang="zh-CN" b="1" dirty="0"/>
                  <a:t>State Space</a:t>
                </a:r>
                <a:r>
                  <a:rPr lang="en-US" altLang="zh-CN" dirty="0"/>
                  <a:t> </a:t>
                </a:r>
                <a14:m>
                  <m:oMath xmlns:m="http://schemas.openxmlformats.org/officeDocument/2006/math">
                    <m:r>
                      <a:rPr lang="en-US" altLang="zh-CN" b="0" i="1" smtClean="0">
                        <a:latin typeface="Cambria Math" panose="02040503050406030204" pitchFamily="18" charset="0"/>
                      </a:rPr>
                      <m:t>𝑆</m:t>
                    </m:r>
                  </m:oMath>
                </a14:m>
                <a:r>
                  <a:rPr lang="en-US" altLang="zh-CN" dirty="0"/>
                  <a:t>: The set of all possible states of the environment.</a:t>
                </a:r>
              </a:p>
              <a:p>
                <a:pPr>
                  <a:buFont typeface="Arial" panose="020B0604020202020204" pitchFamily="34" charset="0"/>
                  <a:buChar char="•"/>
                </a:pPr>
                <a:r>
                  <a:rPr lang="en-US" altLang="zh-CN" b="1" dirty="0"/>
                  <a:t>Action </a:t>
                </a:r>
                <a14:m>
                  <m:oMath xmlns:m="http://schemas.openxmlformats.org/officeDocument/2006/math">
                    <m:r>
                      <a:rPr lang="en-US" altLang="zh-CN" b="0" i="1">
                        <a:latin typeface="Cambria Math" panose="02040503050406030204" pitchFamily="18" charset="0"/>
                      </a:rPr>
                      <m:t> </m:t>
                    </m:r>
                    <m:r>
                      <a:rPr lang="en-US" altLang="zh-CN" b="0" i="1">
                        <a:latin typeface="Cambria Math" panose="02040503050406030204" pitchFamily="18" charset="0"/>
                      </a:rPr>
                      <m:t>𝐴</m:t>
                    </m:r>
                    <m:r>
                      <a:rPr lang="en-US" altLang="zh-CN" b="0" i="1">
                        <a:latin typeface="Cambria Math" panose="02040503050406030204" pitchFamily="18" charset="0"/>
                      </a:rPr>
                      <m:t> = </m:t>
                    </m:r>
                    <m:sSup>
                      <m:sSupPr>
                        <m:ctrlPr>
                          <a:rPr lang="en-US" altLang="zh-CN" i="1">
                            <a:latin typeface="Cambria Math" panose="02040503050406030204" pitchFamily="18" charset="0"/>
                          </a:rPr>
                        </m:ctrlPr>
                      </m:sSupPr>
                      <m:e>
                        <m:r>
                          <a:rPr lang="en-US" altLang="zh-CN" b="0" i="1">
                            <a:latin typeface="Cambria Math" panose="02040503050406030204" pitchFamily="18" charset="0"/>
                          </a:rPr>
                          <m:t>𝐴</m:t>
                        </m:r>
                      </m:e>
                      <m:sup>
                        <m:r>
                          <a:rPr lang="en-US" altLang="zh-CN" b="0" i="1">
                            <a:latin typeface="Cambria Math" panose="02040503050406030204" pitchFamily="18" charset="0"/>
                          </a:rPr>
                          <m:t>1</m:t>
                        </m:r>
                      </m:sup>
                    </m:sSup>
                    <m:r>
                      <a:rPr lang="en-US" altLang="zh-CN" b="0"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a:latin typeface="Cambria Math" panose="02040503050406030204" pitchFamily="18" charset="0"/>
                          </a:rPr>
                          <m:t>𝐴</m:t>
                        </m:r>
                      </m:e>
                      <m:sup>
                        <m:r>
                          <a:rPr lang="en-US" altLang="zh-CN" b="0" i="1">
                            <a:latin typeface="Cambria Math" panose="02040503050406030204" pitchFamily="18" charset="0"/>
                          </a:rPr>
                          <m:t>2</m:t>
                        </m:r>
                      </m:sup>
                    </m:sSup>
                    <m:r>
                      <a:rPr lang="en-US" altLang="zh-CN" b="0"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a:latin typeface="Cambria Math" panose="02040503050406030204" pitchFamily="18" charset="0"/>
                          </a:rPr>
                          <m:t>𝐴</m:t>
                        </m:r>
                      </m:e>
                      <m:sup>
                        <m:r>
                          <a:rPr lang="en-US" altLang="zh-CN" b="0" i="1">
                            <a:latin typeface="Cambria Math" panose="02040503050406030204" pitchFamily="18" charset="0"/>
                          </a:rPr>
                          <m:t>𝑛</m:t>
                        </m:r>
                      </m:sup>
                    </m:sSup>
                  </m:oMath>
                </a14:m>
                <a:r>
                  <a:rPr lang="en-US" altLang="zh-CN" dirty="0"/>
                  <a:t>: The joint action space, where </a:t>
                </a:r>
                <a14:m>
                  <m:oMath xmlns:m="http://schemas.openxmlformats.org/officeDocument/2006/math">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𝑖</m:t>
                        </m:r>
                      </m:sup>
                    </m:sSup>
                  </m:oMath>
                </a14:m>
                <a:r>
                  <a:rPr lang="en-US" altLang="zh-CN" dirty="0"/>
                  <a:t>represents the action space for agent </a:t>
                </a:r>
                <a:r>
                  <a:rPr lang="en-US" altLang="zh-CN" dirty="0" err="1"/>
                  <a:t>i</a:t>
                </a:r>
                <a:r>
                  <a:rPr lang="en-US" altLang="zh-CN" dirty="0"/>
                  <a:t>.</a:t>
                </a:r>
              </a:p>
              <a:p>
                <a:pPr>
                  <a:buFont typeface="Arial" panose="020B0604020202020204" pitchFamily="34" charset="0"/>
                  <a:buChar char="•"/>
                </a:pPr>
                <a:r>
                  <a:rPr lang="en-US" altLang="zh-CN" b="1" dirty="0"/>
                  <a:t>Observation </a:t>
                </a:r>
                <a14:m>
                  <m:oMath xmlns:m="http://schemas.openxmlformats.org/officeDocument/2006/math">
                    <m:r>
                      <a:rPr lang="pl-PL" altLang="zh-CN" b="0" i="1">
                        <a:latin typeface="Cambria Math" panose="02040503050406030204" pitchFamily="18" charset="0"/>
                      </a:rPr>
                      <m:t>𝑍</m:t>
                    </m:r>
                    <m:r>
                      <a:rPr lang="pl-PL" altLang="zh-CN" b="0" i="1">
                        <a:latin typeface="Cambria Math" panose="02040503050406030204" pitchFamily="18" charset="0"/>
                      </a:rPr>
                      <m:t> = </m:t>
                    </m:r>
                    <m:sSup>
                      <m:sSupPr>
                        <m:ctrlPr>
                          <a:rPr lang="pl-PL" altLang="zh-CN" i="1" smtClean="0">
                            <a:latin typeface="Cambria Math" panose="02040503050406030204" pitchFamily="18" charset="0"/>
                          </a:rPr>
                        </m:ctrlPr>
                      </m:sSupPr>
                      <m:e>
                        <m:r>
                          <a:rPr lang="pl-PL" altLang="zh-CN" b="0" i="1">
                            <a:latin typeface="Cambria Math" panose="02040503050406030204" pitchFamily="18" charset="0"/>
                          </a:rPr>
                          <m:t>𝑍</m:t>
                        </m:r>
                      </m:e>
                      <m:sup>
                        <m:r>
                          <a:rPr lang="pl-PL" altLang="zh-CN" b="0" i="1">
                            <a:latin typeface="Cambria Math" panose="02040503050406030204" pitchFamily="18" charset="0"/>
                          </a:rPr>
                          <m:t>1</m:t>
                        </m:r>
                      </m:sup>
                    </m:sSup>
                    <m:r>
                      <a:rPr lang="pl-PL" altLang="zh-CN" b="0" i="1">
                        <a:latin typeface="Cambria Math" panose="02040503050406030204" pitchFamily="18" charset="0"/>
                      </a:rPr>
                      <m:t>×</m:t>
                    </m:r>
                    <m:sSup>
                      <m:sSupPr>
                        <m:ctrlPr>
                          <a:rPr lang="pl-PL" altLang="zh-CN" i="1">
                            <a:latin typeface="Cambria Math" panose="02040503050406030204" pitchFamily="18" charset="0"/>
                          </a:rPr>
                        </m:ctrlPr>
                      </m:sSupPr>
                      <m:e>
                        <m:r>
                          <a:rPr lang="pl-PL" altLang="zh-CN" b="0" i="1">
                            <a:latin typeface="Cambria Math" panose="02040503050406030204" pitchFamily="18" charset="0"/>
                          </a:rPr>
                          <m:t>𝑍</m:t>
                        </m:r>
                      </m:e>
                      <m:sup>
                        <m:r>
                          <a:rPr lang="pl-PL" altLang="zh-CN" b="0" i="1">
                            <a:latin typeface="Cambria Math" panose="02040503050406030204" pitchFamily="18" charset="0"/>
                          </a:rPr>
                          <m:t>2</m:t>
                        </m:r>
                      </m:sup>
                    </m:sSup>
                    <m:r>
                      <a:rPr lang="pl-PL" altLang="zh-CN" b="0" i="1">
                        <a:latin typeface="Cambria Math" panose="02040503050406030204" pitchFamily="18" charset="0"/>
                      </a:rPr>
                      <m:t>×…×</m:t>
                    </m:r>
                    <m:sSup>
                      <m:sSupPr>
                        <m:ctrlPr>
                          <a:rPr lang="pl-PL" altLang="zh-CN" i="1">
                            <a:latin typeface="Cambria Math" panose="02040503050406030204" pitchFamily="18" charset="0"/>
                          </a:rPr>
                        </m:ctrlPr>
                      </m:sSupPr>
                      <m:e>
                        <m:r>
                          <a:rPr lang="pl-PL" altLang="zh-CN" b="0" i="1">
                            <a:latin typeface="Cambria Math" panose="02040503050406030204" pitchFamily="18" charset="0"/>
                          </a:rPr>
                          <m:t>𝑍</m:t>
                        </m:r>
                      </m:e>
                      <m:sup>
                        <m:r>
                          <a:rPr lang="pl-PL" altLang="zh-CN" b="0" i="1">
                            <a:latin typeface="Cambria Math" panose="02040503050406030204" pitchFamily="18" charset="0"/>
                          </a:rPr>
                          <m:t>𝑛</m:t>
                        </m:r>
                      </m:sup>
                    </m:sSup>
                  </m:oMath>
                </a14:m>
                <a:r>
                  <a:rPr lang="en-US" altLang="zh-CN" dirty="0"/>
                  <a:t>: Each agent </a:t>
                </a:r>
                <a:r>
                  <a:rPr lang="en-US" altLang="zh-CN" dirty="0" err="1"/>
                  <a:t>i</a:t>
                </a:r>
                <a:r>
                  <a:rPr lang="en-US" altLang="zh-CN" dirty="0"/>
                  <a:t> receives observations from its own space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𝑍</m:t>
                        </m:r>
                      </m:e>
                      <m:sup>
                        <m:r>
                          <a:rPr lang="en-US" altLang="zh-CN" i="1">
                            <a:latin typeface="Cambria Math" panose="02040503050406030204" pitchFamily="18" charset="0"/>
                          </a:rPr>
                          <m:t>𝑖</m:t>
                        </m:r>
                      </m:sup>
                    </m:sSup>
                  </m:oMath>
                </a14:m>
                <a:r>
                  <a:rPr lang="en-US" altLang="zh-CN" dirty="0"/>
                  <a:t>.</a:t>
                </a:r>
              </a:p>
              <a:p>
                <a:pPr>
                  <a:buFont typeface="Arial" panose="020B0604020202020204" pitchFamily="34" charset="0"/>
                  <a:buChar char="•"/>
                </a:pPr>
                <a:r>
                  <a:rPr lang="en-US" altLang="zh-CN" b="1" dirty="0"/>
                  <a:t>Observation Function</a:t>
                </a:r>
                <a:r>
                  <a:rPr lang="en-US" altLang="zh-CN" dirty="0"/>
                  <a:t> </a:t>
                </a:r>
                <a14:m>
                  <m:oMath xmlns:m="http://schemas.openxmlformats.org/officeDocument/2006/math">
                    <m:r>
                      <a:rPr lang="en-US" altLang="zh-CN" b="0" i="1" smtClean="0">
                        <a:latin typeface="Cambria Math" panose="02040503050406030204" pitchFamily="18" charset="0"/>
                      </a:rPr>
                      <m:t>𝑂</m:t>
                    </m:r>
                  </m:oMath>
                </a14:m>
                <a:r>
                  <a:rPr lang="en-US" altLang="zh-CN" dirty="0"/>
                  <a:t>: Determines the probability of agent </a:t>
                </a:r>
                <a:r>
                  <a:rPr lang="en-US" altLang="zh-CN" dirty="0" err="1"/>
                  <a:t>i</a:t>
                </a:r>
                <a:r>
                  <a:rPr lang="en-US" altLang="zh-CN" dirty="0"/>
                  <a:t> receiving observation ​ given the state </a:t>
                </a:r>
              </a:p>
              <a:p>
                <a:pPr>
                  <a:buFont typeface="Arial" panose="020B0604020202020204" pitchFamily="34" charset="0"/>
                  <a:buChar char="•"/>
                </a:pPr>
                <a:r>
                  <a:rPr lang="en-US" altLang="zh-CN" b="1" dirty="0"/>
                  <a:t>Transition Function</a:t>
                </a:r>
                <a:r>
                  <a:rPr lang="en-US" altLang="zh-CN" dirty="0"/>
                  <a:t>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 </m:t>
                    </m:r>
                  </m:oMath>
                </a14:m>
                <a:r>
                  <a:rPr lang="en-US" altLang="zh-CN" dirty="0"/>
                  <a:t>: Specifies the probability of transitioning to given the current state sts_tst​ and joint action </a:t>
                </a:r>
              </a:p>
              <a:p>
                <a:pPr>
                  <a:buFont typeface="Arial" panose="020B0604020202020204" pitchFamily="34" charset="0"/>
                  <a:buChar char="•"/>
                </a:pPr>
                <a:r>
                  <a:rPr lang="en-US" altLang="zh-CN" b="1" dirty="0"/>
                  <a:t>Reward Function</a:t>
                </a:r>
                <a:r>
                  <a:rPr lang="en-US" altLang="zh-CN" dirty="0"/>
                  <a:t> </a:t>
                </a:r>
                <a14:m>
                  <m:oMath xmlns:m="http://schemas.openxmlformats.org/officeDocument/2006/math">
                    <m:r>
                      <a:rPr lang="en-US" altLang="zh-CN" b="0" i="1" dirty="0" smtClean="0">
                        <a:latin typeface="Cambria Math" panose="02040503050406030204" pitchFamily="18" charset="0"/>
                      </a:rPr>
                      <m:t>𝑅</m:t>
                    </m:r>
                  </m:oMath>
                </a14:m>
                <a:r>
                  <a:rPr lang="en-US" altLang="zh-CN" dirty="0"/>
                  <a:t>: Each agent iii receives a reward based on the current state and joint action.</a:t>
                </a:r>
              </a:p>
              <a:p>
                <a:pPr>
                  <a:buFont typeface="Arial" panose="020B0604020202020204" pitchFamily="34" charset="0"/>
                  <a:buChar char="•"/>
                </a:pPr>
                <a:r>
                  <a:rPr lang="en-US" altLang="zh-CN" b="1" dirty="0"/>
                  <a:t>Discount Factor</a:t>
                </a:r>
                <a:r>
                  <a:rPr lang="en-US" altLang="zh-CN" dirty="0"/>
                  <a:t> </a:t>
                </a:r>
                <a14:m>
                  <m:oMath xmlns:m="http://schemas.openxmlformats.org/officeDocument/2006/math">
                    <m:r>
                      <a:rPr lang="zh-CN" altLang="en-US" i="1" smtClean="0">
                        <a:latin typeface="Cambria Math" panose="02040503050406030204" pitchFamily="18" charset="0"/>
                      </a:rPr>
                      <m:t>𝛾</m:t>
                    </m:r>
                  </m:oMath>
                </a14:m>
                <a:r>
                  <a:rPr lang="el-GR" altLang="zh-CN" dirty="0"/>
                  <a:t>: </a:t>
                </a:r>
                <a:r>
                  <a:rPr lang="en-US" altLang="zh-CN" dirty="0"/>
                  <a:t>A factor</a:t>
                </a:r>
                <a14:m>
                  <m:oMath xmlns:m="http://schemas.openxmlformats.org/officeDocument/2006/math">
                    <m:r>
                      <a:rPr lang="zh-CN" altLang="en-US" i="1">
                        <a:latin typeface="Cambria Math" panose="02040503050406030204" pitchFamily="18" charset="0"/>
                      </a:rPr>
                      <m:t>𝛾</m:t>
                    </m:r>
                    <m:r>
                      <a:rPr lang="zh-CN" altLang="en-US"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en-US" altLang="zh-CN" dirty="0"/>
                  <a:t>that discounts future rewards.</a:t>
                </a:r>
              </a:p>
            </p:txBody>
          </p:sp>
        </mc:Choice>
        <mc:Fallback xmlns="">
          <p:sp>
            <p:nvSpPr>
              <p:cNvPr id="8" name="文本框 7">
                <a:extLst>
                  <a:ext uri="{FF2B5EF4-FFF2-40B4-BE49-F238E27FC236}">
                    <a16:creationId xmlns:a16="http://schemas.microsoft.com/office/drawing/2014/main" id="{F4F249FC-7AB3-B294-5559-99D99A78C3D2}"/>
                  </a:ext>
                </a:extLst>
              </p:cNvPr>
              <p:cNvSpPr txBox="1">
                <a:spLocks noRot="1" noChangeAspect="1" noMove="1" noResize="1" noEditPoints="1" noAdjustHandles="1" noChangeArrowheads="1" noChangeShapeType="1" noTextEdit="1"/>
              </p:cNvSpPr>
              <p:nvPr/>
            </p:nvSpPr>
            <p:spPr>
              <a:xfrm>
                <a:off x="232341" y="1413000"/>
                <a:ext cx="6412174" cy="4542141"/>
              </a:xfrm>
              <a:prstGeom prst="rect">
                <a:avLst/>
              </a:prstGeom>
              <a:blipFill>
                <a:blip r:embed="rId4"/>
                <a:stretch>
                  <a:fillRect l="-760" t="-805" r="-1711" b="-1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57281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14DA3-1BC3-1770-C714-BF83682C7B6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D2B68B0-D41B-E09E-36D8-E88198ADE77E}"/>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EB303CEC-B83D-A407-ABD8-4A734F84226D}"/>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5745E2D6-85D5-A835-B4BB-7953290FC786}"/>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95B6FC3B-1195-2334-6009-58D02C52D93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8C34B2A5-36AD-B3E7-11B4-A35F129DA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23C6C1E2-DCE9-F8DB-8CC2-6789BAD2664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91</a:t>
            </a:fld>
            <a:endParaRPr lang="zh-HK" altLang="en-US" sz="1600" dirty="0">
              <a:solidFill>
                <a:schemeClr val="bg1"/>
              </a:solidFill>
            </a:endParaRPr>
          </a:p>
        </p:txBody>
      </p:sp>
      <p:sp>
        <p:nvSpPr>
          <p:cNvPr id="3" name="文本框 2">
            <a:extLst>
              <a:ext uri="{FF2B5EF4-FFF2-40B4-BE49-F238E27FC236}">
                <a16:creationId xmlns:a16="http://schemas.microsoft.com/office/drawing/2014/main" id="{78129FDC-6DFE-FA51-DDEA-0D3B0C3E51CD}"/>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Assumptions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B9CE87C4-7A30-D1D5-C061-9B8DC593DCA6}"/>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65E983C-788B-20E8-A117-64A73D24BCA0}"/>
                  </a:ext>
                </a:extLst>
              </p:cNvPr>
              <p:cNvSpPr txBox="1"/>
              <p:nvPr/>
            </p:nvSpPr>
            <p:spPr>
              <a:xfrm>
                <a:off x="264000" y="1629000"/>
                <a:ext cx="11047659" cy="3556166"/>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Assumption 4.1: State Identification</a:t>
                </a: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Definition: </a:t>
                </a:r>
                <a:r>
                  <a:rPr lang="en-US" altLang="zh-CN" sz="2000" dirty="0">
                    <a:latin typeface="Times New Roman" panose="02020603050405020304" pitchFamily="18" charset="0"/>
                    <a:cs typeface="Times New Roman" panose="02020603050405020304" pitchFamily="18" charset="0"/>
                  </a:rPr>
                  <a:t>The joint observation of an agent and other agents uniquely determines the underlying state.</a:t>
                </a: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Implication: </a:t>
                </a:r>
                <a:r>
                  <a:rPr lang="en-US" altLang="zh-CN" sz="2000" dirty="0">
                    <a:latin typeface="Times New Roman" panose="02020603050405020304" pitchFamily="18" charset="0"/>
                    <a:cs typeface="Times New Roman" panose="02020603050405020304" pitchFamily="18" charset="0"/>
                  </a:rPr>
                  <a:t>Enables efficient learning by mapping joint observations to a simplified state space.</a:t>
                </a:r>
              </a:p>
              <a:p>
                <a:pPr/>
                <a14:m>
                  <m:oMathPara xmlns:m="http://schemas.openxmlformats.org/officeDocument/2006/math">
                    <m:oMathParaPr>
                      <m:jc m:val="centerGroup"/>
                    </m:oMathParaPr>
                    <m:oMath xmlns:m="http://schemas.openxmlformats.org/officeDocument/2006/math">
                      <m:acc>
                        <m:accPr>
                          <m:chr m:val="̂"/>
                          <m:ctrlPr>
                            <a:rPr lang="en-US" altLang="zh-CN" sz="2000" i="1" smtClean="0">
                              <a:latin typeface="Cambria Math" panose="02040503050406030204" pitchFamily="18" charset="0"/>
                              <a:cs typeface="Times New Roman" panose="02020603050405020304" pitchFamily="18" charset="0"/>
                            </a:rPr>
                          </m:ctrlPr>
                        </m:accPr>
                        <m:e>
                          <m:sSup>
                            <m:sSupPr>
                              <m:ctrlPr>
                                <a:rPr lang="en-US" altLang="zh-CN" sz="200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𝑜</m:t>
                              </m:r>
                            </m:e>
                            <m:sup>
                              <m:r>
                                <a:rPr lang="en-US" altLang="zh-CN" sz="2000" b="0" i="1" smtClean="0">
                                  <a:latin typeface="Cambria Math" panose="02040503050406030204" pitchFamily="18" charset="0"/>
                                  <a:cs typeface="Times New Roman" panose="02020603050405020304" pitchFamily="18" charset="0"/>
                                </a:rPr>
                                <m:t>𝑖</m:t>
                              </m:r>
                            </m:sup>
                          </m:sSup>
                        </m:e>
                      </m:acc>
                      <m:r>
                        <a:rPr lang="en-US" altLang="zh-CN" sz="2000" i="1">
                          <a:latin typeface="Cambria Math" panose="02040503050406030204" pitchFamily="18" charset="0"/>
                          <a:cs typeface="Times New Roman" panose="02020603050405020304" pitchFamily="18" charset="0"/>
                        </a:rPr>
                        <m:t>= </m:t>
                      </m:r>
                      <m:d>
                        <m:dPr>
                          <m:ctrlPr>
                            <a:rPr lang="en-US" altLang="zh-CN" sz="2000" i="1">
                              <a:latin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𝑜</m:t>
                              </m:r>
                            </m:e>
                            <m:sup>
                              <m:r>
                                <a:rPr lang="en-US" altLang="zh-CN" sz="2000" i="1">
                                  <a:latin typeface="Cambria Math" panose="02040503050406030204" pitchFamily="18" charset="0"/>
                                  <a:cs typeface="Times New Roman" panose="02020603050405020304" pitchFamily="18" charset="0"/>
                                </a:rPr>
                                <m:t>𝑖</m:t>
                              </m:r>
                            </m:sup>
                          </m:sSup>
                          <m:r>
                            <a:rPr lang="en-US" altLang="zh-CN" sz="2000" i="1">
                              <a:latin typeface="Cambria Math" panose="02040503050406030204" pitchFamily="18" charset="0"/>
                              <a:cs typeface="Times New Roman" panose="02020603050405020304" pitchFamily="18" charset="0"/>
                            </a:rPr>
                            <m:t>, </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𝑜</m:t>
                              </m:r>
                            </m:e>
                            <m:sup>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𝑖</m:t>
                              </m:r>
                            </m:sup>
                          </m:sSup>
                        </m:e>
                      </m:d>
                      <m:r>
                        <a:rPr lang="en-US" altLang="zh-CN" sz="2000" i="1">
                          <a:latin typeface="Cambria Math" panose="02040503050406030204" pitchFamily="18" charset="0"/>
                          <a:cs typeface="Times New Roman" panose="02020603050405020304" pitchFamily="18" charset="0"/>
                        </a:rPr>
                        <m:t>,</m:t>
                      </m:r>
                      <m:r>
                        <a:rPr lang="en-US" altLang="zh-CN" sz="2000" i="1" smtClean="0">
                          <a:latin typeface="Cambria Math" panose="02040503050406030204" pitchFamily="18" charset="0"/>
                          <a:cs typeface="Times New Roman" panose="02020603050405020304" pitchFamily="18" charset="0"/>
                        </a:rPr>
                        <m:t>𝑞</m:t>
                      </m:r>
                      <m:r>
                        <a:rPr lang="en-US" altLang="zh-CN" sz="2000" i="1" smtClean="0">
                          <a:latin typeface="Cambria Math" panose="02040503050406030204" pitchFamily="18" charset="0"/>
                          <a:cs typeface="Times New Roman" panose="02020603050405020304" pitchFamily="18" charset="0"/>
                        </a:rPr>
                        <m:t> = </m:t>
                      </m:r>
                      <m:d>
                        <m:dPr>
                          <m:ctrlPr>
                            <a:rPr lang="en-US" altLang="zh-CN" sz="2000" i="1">
                              <a:latin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𝑞</m:t>
                              </m:r>
                            </m:e>
                            <m:sup>
                              <m:r>
                                <a:rPr lang="en-US" altLang="zh-CN" sz="2000" i="1">
                                  <a:latin typeface="Cambria Math" panose="02040503050406030204" pitchFamily="18" charset="0"/>
                                  <a:cs typeface="Times New Roman" panose="02020603050405020304" pitchFamily="18" charset="0"/>
                                </a:rPr>
                                <m:t>1</m:t>
                              </m:r>
                            </m:sup>
                          </m:sSup>
                          <m:r>
                            <a:rPr lang="en-US" altLang="zh-CN" sz="2000" i="1">
                              <a:latin typeface="Cambria Math" panose="02040503050406030204" pitchFamily="18" charset="0"/>
                              <a:cs typeface="Times New Roman" panose="02020603050405020304" pitchFamily="18" charset="0"/>
                            </a:rPr>
                            <m:t>, </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𝑞</m:t>
                              </m:r>
                            </m:e>
                            <m:sup>
                              <m:r>
                                <a:rPr lang="en-US" altLang="zh-CN" sz="2000" i="1">
                                  <a:latin typeface="Cambria Math" panose="02040503050406030204" pitchFamily="18" charset="0"/>
                                  <a:cs typeface="Times New Roman" panose="02020603050405020304" pitchFamily="18" charset="0"/>
                                </a:rPr>
                                <m:t>2</m:t>
                              </m:r>
                            </m:sup>
                          </m:sSup>
                          <m:r>
                            <a:rPr lang="en-US" altLang="zh-CN" sz="2000" i="1">
                              <a:latin typeface="Cambria Math" panose="02040503050406030204" pitchFamily="18" charset="0"/>
                              <a:cs typeface="Times New Roman" panose="02020603050405020304" pitchFamily="18" charset="0"/>
                            </a:rPr>
                            <m:t>, …, </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𝑞</m:t>
                              </m:r>
                            </m:e>
                            <m:sup>
                              <m:r>
                                <a:rPr lang="en-US" altLang="zh-CN" sz="2000" i="1">
                                  <a:latin typeface="Cambria Math" panose="02040503050406030204" pitchFamily="18" charset="0"/>
                                  <a:cs typeface="Times New Roman" panose="02020603050405020304" pitchFamily="18" charset="0"/>
                                </a:rPr>
                                <m:t>𝑛</m:t>
                              </m:r>
                            </m:sup>
                          </m:sSup>
                        </m:e>
                      </m:d>
                    </m:oMath>
                  </m:oMathPara>
                </a14:m>
                <a:endParaRPr lang="en-US" altLang="zh-CN" sz="2000"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Assumption 4.2: Reward Relevance</a:t>
                </a: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Definition: </a:t>
                </a:r>
                <a:r>
                  <a:rPr lang="en-US" altLang="zh-CN" sz="2000" dirty="0">
                    <a:latin typeface="Times New Roman" panose="02020603050405020304" pitchFamily="18" charset="0"/>
                    <a:cs typeface="Times New Roman" panose="02020603050405020304" pitchFamily="18" charset="0"/>
                  </a:rPr>
                  <a:t>An agent’s reward depends only on task-relevant features of the state.</a:t>
                </a: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Implication: </a:t>
                </a:r>
                <a:r>
                  <a:rPr lang="en-US" altLang="zh-CN" sz="2000" dirty="0">
                    <a:latin typeface="Times New Roman" panose="02020603050405020304" pitchFamily="18" charset="0"/>
                    <a:cs typeface="Times New Roman" panose="02020603050405020304" pitchFamily="18" charset="0"/>
                  </a:rPr>
                  <a:t>Focus on essential features, reducing complexity and enhancing learning efficiency.</a:t>
                </a:r>
              </a:p>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𝑅</m:t>
                          </m:r>
                        </m:e>
                        <m:sup>
                          <m:r>
                            <a:rPr lang="en-US" altLang="zh-CN" sz="2000" b="0" i="1" smtClean="0">
                              <a:latin typeface="Cambria Math" panose="02040503050406030204" pitchFamily="18" charset="0"/>
                              <a:cs typeface="Times New Roman" panose="02020603050405020304" pitchFamily="18" charset="0"/>
                            </a:rPr>
                            <m:t>𝑖</m:t>
                          </m:r>
                        </m:sup>
                      </m:sSup>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𝑑𝑒𝑝𝑒𝑛𝑑𝑠</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𝑜𝑛</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𝑠</m:t>
                          </m:r>
                        </m:e>
                        <m:sup>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sup>
                      </m:sSup>
                    </m:oMath>
                  </m:oMathPara>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465E983C-788B-20E8-A117-64A73D24BCA0}"/>
                  </a:ext>
                </a:extLst>
              </p:cNvPr>
              <p:cNvSpPr txBox="1">
                <a:spLocks noRot="1" noChangeAspect="1" noMove="1" noResize="1" noEditPoints="1" noAdjustHandles="1" noChangeArrowheads="1" noChangeShapeType="1" noTextEdit="1"/>
              </p:cNvSpPr>
              <p:nvPr/>
            </p:nvSpPr>
            <p:spPr>
              <a:xfrm>
                <a:off x="264000" y="1629000"/>
                <a:ext cx="11047659" cy="3556166"/>
              </a:xfrm>
              <a:prstGeom prst="rect">
                <a:avLst/>
              </a:prstGeom>
              <a:blipFill>
                <a:blip r:embed="rId3"/>
                <a:stretch>
                  <a:fillRect l="-552" t="-856" b="-8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366237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819F3-845C-FB31-668D-6DCFE0D37D9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D61A387-79B3-7387-6FAE-20890B6EB70E}"/>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C63E0AB-2AE9-6CE9-709A-12071FE122D8}"/>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5B35D0B2-F7E4-EA76-C3DA-50FA0486B3BB}"/>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8D43A605-95EE-C8F2-472A-62C821548D4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5FFFB55C-60EF-8E4E-BB1B-5CBA824834C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763ACB81-A403-A933-F3FB-E0F805A2734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92</a:t>
            </a:fld>
            <a:endParaRPr lang="zh-HK" altLang="en-US" sz="1600" dirty="0">
              <a:solidFill>
                <a:schemeClr val="bg1"/>
              </a:solidFill>
            </a:endParaRPr>
          </a:p>
        </p:txBody>
      </p:sp>
      <p:sp>
        <p:nvSpPr>
          <p:cNvPr id="3" name="文本框 2">
            <a:extLst>
              <a:ext uri="{FF2B5EF4-FFF2-40B4-BE49-F238E27FC236}">
                <a16:creationId xmlns:a16="http://schemas.microsoft.com/office/drawing/2014/main" id="{450DD511-6673-D0A7-A231-1AC15BD50454}"/>
              </a:ext>
            </a:extLst>
          </p:cNvPr>
          <p:cNvSpPr txBox="1"/>
          <p:nvPr/>
        </p:nvSpPr>
        <p:spPr>
          <a:xfrm>
            <a:off x="480000" y="800658"/>
            <a:ext cx="9000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Task Informed Partially Observable Stochastic Game (TI-POSG)</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643A97A6-9FF9-E2BA-E5D9-BB93CEDAA8AC}"/>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74F0831-2155-0901-DC48-0ADB8AF1AF25}"/>
                  </a:ext>
                </a:extLst>
              </p:cNvPr>
              <p:cNvSpPr txBox="1"/>
              <p:nvPr/>
            </p:nvSpPr>
            <p:spPr>
              <a:xfrm>
                <a:off x="264000" y="1629000"/>
                <a:ext cx="5255999" cy="4579331"/>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Global Perspective of TI-POSG</a:t>
                </a:r>
              </a:p>
              <a:p>
                <a:pPr>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environment state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cs typeface="Times New Roman" panose="02020603050405020304" pitchFamily="18" charset="0"/>
                          </a:rPr>
                          <m:t>𝑡</m:t>
                        </m:r>
                      </m:sub>
                    </m:sSub>
                  </m:oMath>
                </a14:m>
                <a:r>
                  <a:rPr lang="en-US" altLang="zh-CN" sz="2000" dirty="0">
                    <a:latin typeface="Times New Roman" panose="02020603050405020304" pitchFamily="18" charset="0"/>
                    <a:cs typeface="Times New Roman" panose="02020603050405020304" pitchFamily="18" charset="0"/>
                  </a:rPr>
                  <a:t> is determined by the joint actions of all agents (e.g.,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Each agent receives a partial observation </a:t>
                </a:r>
                <a14:m>
                  <m:oMath xmlns:m="http://schemas.openxmlformats.org/officeDocument/2006/math">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0" i="1">
                            <a:latin typeface="Cambria Math" panose="02040503050406030204" pitchFamily="18" charset="0"/>
                            <a:cs typeface="Times New Roman" panose="02020603050405020304" pitchFamily="18" charset="0"/>
                          </a:rPr>
                          <m:t>𝑜</m:t>
                        </m:r>
                      </m:e>
                      <m:sub>
                        <m:r>
                          <a:rPr lang="en-US" altLang="zh-CN" sz="2000" b="0" i="1">
                            <a:latin typeface="Cambria Math" panose="02040503050406030204" pitchFamily="18" charset="0"/>
                            <a:cs typeface="Times New Roman" panose="02020603050405020304" pitchFamily="18" charset="0"/>
                          </a:rPr>
                          <m:t>𝑖</m:t>
                        </m:r>
                      </m:sub>
                      <m:sup>
                        <m:r>
                          <a:rPr lang="en-US" altLang="zh-CN" sz="2000" b="0" i="1">
                            <a:latin typeface="Cambria Math" panose="02040503050406030204" pitchFamily="18" charset="0"/>
                            <a:cs typeface="Times New Roman" panose="02020603050405020304" pitchFamily="18" charset="0"/>
                          </a:rPr>
                          <m:t>𝑡</m:t>
                        </m:r>
                      </m:sup>
                    </m:sSubSup>
                    <m:r>
                      <a:rPr lang="en-US" altLang="zh-CN" sz="2000" b="0" i="1">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it​  and a reward </a:t>
                </a:r>
                <a14:m>
                  <m:oMath xmlns:m="http://schemas.openxmlformats.org/officeDocument/2006/math">
                    <m:sSubSup>
                      <m:sSubSupPr>
                        <m:ctrlPr>
                          <a:rPr lang="en-US" altLang="zh-CN" sz="200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𝑟</m:t>
                        </m:r>
                      </m:e>
                      <m:sub>
                        <m:r>
                          <a:rPr lang="en-US" altLang="zh-CN" sz="2000" b="0" i="1" smtClean="0">
                            <a:latin typeface="Cambria Math" panose="02040503050406030204" pitchFamily="18" charset="0"/>
                            <a:cs typeface="Times New Roman" panose="02020603050405020304" pitchFamily="18" charset="0"/>
                          </a:rPr>
                          <m:t>𝑖</m:t>
                        </m:r>
                      </m:sub>
                      <m:sup>
                        <m:r>
                          <a:rPr lang="en-US" altLang="zh-CN" sz="2000" b="0" i="1" smtClean="0">
                            <a:latin typeface="Cambria Math" panose="02040503050406030204" pitchFamily="18" charset="0"/>
                            <a:cs typeface="Times New Roman" panose="02020603050405020304" pitchFamily="18" charset="0"/>
                          </a:rPr>
                          <m:t>𝑡</m:t>
                        </m:r>
                      </m:sup>
                    </m:sSubSup>
                  </m:oMath>
                </a14:m>
                <a:r>
                  <a:rPr lang="en-US" altLang="zh-CN" sz="2000" dirty="0">
                    <a:latin typeface="Times New Roman" panose="02020603050405020304" pitchFamily="18" charset="0"/>
                    <a:cs typeface="Times New Roman" panose="02020603050405020304" pitchFamily="18" charset="0"/>
                  </a:rPr>
                  <a:t> based on its observation.</a:t>
                </a:r>
              </a:p>
              <a:p>
                <a:endParaRPr lang="en-US" altLang="zh-CN" sz="2000" dirty="0">
                  <a:latin typeface="Times New Roman" panose="02020603050405020304" pitchFamily="18" charset="0"/>
                  <a:cs typeface="Times New Roman" panose="02020603050405020304" pitchFamily="18" charset="0"/>
                </a:endParaRPr>
              </a:p>
              <a:p>
                <a:pPr algn="just"/>
                <a:r>
                  <a:rPr lang="en-US" altLang="zh-CN" sz="2000" b="1" dirty="0">
                    <a:latin typeface="Times New Roman" panose="02020603050405020304" pitchFamily="18" charset="0"/>
                    <a:cs typeface="Times New Roman" panose="02020603050405020304" pitchFamily="18" charset="0"/>
                  </a:rPr>
                  <a:t>Per-Agent Perspective of TI-POSG</a:t>
                </a:r>
              </a:p>
              <a:p>
                <a:r>
                  <a:rPr lang="en-US" altLang="zh-CN" sz="2000" b="1" dirty="0">
                    <a:latin typeface="Times New Roman" panose="02020603050405020304" pitchFamily="18" charset="0"/>
                    <a:cs typeface="Times New Roman" panose="02020603050405020304" pitchFamily="18" charset="0"/>
                  </a:rPr>
                  <a:t>Definition: </a:t>
                </a:r>
                <a:r>
                  <a:rPr lang="en-US" altLang="zh-CN" sz="2000" dirty="0">
                    <a:latin typeface="Times New Roman" panose="02020603050405020304" pitchFamily="18" charset="0"/>
                    <a:cs typeface="Times New Roman" panose="02020603050405020304" pitchFamily="18" charset="0"/>
                  </a:rPr>
                  <a:t>An agent’s reward depends only on task-relevant features of the state.</a:t>
                </a:r>
              </a:p>
              <a:p>
                <a:pPr>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state is divided into task-relevant </a:t>
                </a:r>
                <a14:m>
                  <m:oMath xmlns:m="http://schemas.openxmlformats.org/officeDocument/2006/math">
                    <m:sSubSup>
                      <m:sSubSupPr>
                        <m:ctrlPr>
                          <a:rPr lang="en-US" altLang="zh-CN" sz="200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cs typeface="Times New Roman" panose="02020603050405020304" pitchFamily="18" charset="0"/>
                          </a:rPr>
                          <m:t>𝑡</m:t>
                        </m:r>
                      </m:sub>
                      <m:sup>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sup>
                    </m:sSubSup>
                  </m:oMath>
                </a14:m>
                <a:r>
                  <a:rPr lang="en-US" altLang="zh-CN" sz="2000" dirty="0">
                    <a:latin typeface="Times New Roman" panose="02020603050405020304" pitchFamily="18" charset="0"/>
                    <a:cs typeface="Times New Roman" panose="02020603050405020304" pitchFamily="18" charset="0"/>
                  </a:rPr>
                  <a:t>and task-irrelevant </a:t>
                </a:r>
                <a14:m>
                  <m:oMath xmlns:m="http://schemas.openxmlformats.org/officeDocument/2006/math">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cs typeface="Times New Roman" panose="02020603050405020304" pitchFamily="18" charset="0"/>
                          </a:rPr>
                          <m:t>𝑡</m:t>
                        </m:r>
                      </m:sub>
                      <m:sup>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sup>
                    </m:sSubSup>
                    <m:r>
                      <a:rPr lang="en-US" altLang="zh-CN" sz="2000" i="1">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components.</a:t>
                </a:r>
              </a:p>
              <a:p>
                <a:pPr>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Each agent focuses only on the task-relevant part </a:t>
                </a:r>
                <a14:m>
                  <m:oMath xmlns:m="http://schemas.openxmlformats.org/officeDocument/2006/math">
                    <m:sSubSup>
                      <m:sSubSupPr>
                        <m:ctrlPr>
                          <a:rPr lang="en-US" altLang="zh-CN" sz="200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cs typeface="Times New Roman" panose="02020603050405020304" pitchFamily="18" charset="0"/>
                          </a:rPr>
                          <m:t>𝑡</m:t>
                        </m:r>
                      </m:sub>
                      <m:sup>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 to obtain observation </a:t>
                </a:r>
                <a14:m>
                  <m:oMath xmlns:m="http://schemas.openxmlformats.org/officeDocument/2006/math">
                    <m:sSubSup>
                      <m:sSubSupPr>
                        <m:ctrlPr>
                          <a:rPr lang="en-US" altLang="zh-CN" sz="2000" i="1" dirty="0" smtClean="0">
                            <a:latin typeface="Cambria Math" panose="02040503050406030204" pitchFamily="18" charset="0"/>
                            <a:cs typeface="Times New Roman" panose="02020603050405020304" pitchFamily="18" charset="0"/>
                          </a:rPr>
                        </m:ctrlPr>
                      </m:sSubSupPr>
                      <m:e>
                        <m:acc>
                          <m:accPr>
                            <m:chr m:val="̂"/>
                            <m:ctrlPr>
                              <a:rPr lang="en-US" altLang="zh-CN" sz="2000" i="1" dirty="0" smtClean="0">
                                <a:latin typeface="Cambria Math" panose="02040503050406030204" pitchFamily="18" charset="0"/>
                                <a:cs typeface="Times New Roman" panose="02020603050405020304" pitchFamily="18" charset="0"/>
                              </a:rPr>
                            </m:ctrlPr>
                          </m:accPr>
                          <m:e>
                            <m:r>
                              <a:rPr lang="en-US" altLang="zh-CN" sz="2000" b="0" i="1" dirty="0" smtClean="0">
                                <a:latin typeface="Cambria Math" panose="02040503050406030204" pitchFamily="18" charset="0"/>
                                <a:cs typeface="Times New Roman" panose="02020603050405020304" pitchFamily="18" charset="0"/>
                              </a:rPr>
                              <m:t>𝑜</m:t>
                            </m:r>
                          </m:e>
                        </m:acc>
                      </m:e>
                      <m:sub>
                        <m:r>
                          <a:rPr lang="en-US" altLang="zh-CN" sz="2000" b="0" i="1" dirty="0" smtClean="0">
                            <a:latin typeface="Cambria Math" panose="02040503050406030204" pitchFamily="18" charset="0"/>
                            <a:cs typeface="Times New Roman" panose="02020603050405020304" pitchFamily="18" charset="0"/>
                          </a:rPr>
                          <m:t>𝑖</m:t>
                        </m:r>
                      </m:sub>
                      <m:sup>
                        <m:r>
                          <a:rPr lang="en-US" altLang="zh-CN" sz="2000" b="0" i="1" dirty="0" smtClean="0">
                            <a:latin typeface="Cambria Math" panose="02040503050406030204" pitchFamily="18" charset="0"/>
                            <a:cs typeface="Times New Roman" panose="02020603050405020304" pitchFamily="18" charset="0"/>
                          </a:rPr>
                          <m:t>𝑡</m:t>
                        </m:r>
                      </m:sup>
                    </m:sSubSup>
                    <m:r>
                      <a:rPr lang="en-US" altLang="zh-CN" sz="2000" i="1" dirty="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 reducing state complexity.</a:t>
                </a:r>
              </a:p>
            </p:txBody>
          </p:sp>
        </mc:Choice>
        <mc:Fallback xmlns="">
          <p:sp>
            <p:nvSpPr>
              <p:cNvPr id="8" name="文本框 7">
                <a:extLst>
                  <a:ext uri="{FF2B5EF4-FFF2-40B4-BE49-F238E27FC236}">
                    <a16:creationId xmlns:a16="http://schemas.microsoft.com/office/drawing/2014/main" id="{174F0831-2155-0901-DC48-0ADB8AF1AF25}"/>
                  </a:ext>
                </a:extLst>
              </p:cNvPr>
              <p:cNvSpPr txBox="1">
                <a:spLocks noRot="1" noChangeAspect="1" noMove="1" noResize="1" noEditPoints="1" noAdjustHandles="1" noChangeArrowheads="1" noChangeShapeType="1" noTextEdit="1"/>
              </p:cNvSpPr>
              <p:nvPr/>
            </p:nvSpPr>
            <p:spPr>
              <a:xfrm>
                <a:off x="264000" y="1629000"/>
                <a:ext cx="5255999" cy="4579331"/>
              </a:xfrm>
              <a:prstGeom prst="rect">
                <a:avLst/>
              </a:prstGeom>
              <a:blipFill>
                <a:blip r:embed="rId3"/>
                <a:stretch>
                  <a:fillRect l="-1159" t="-666" r="-2086" b="-146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098062E-13E2-6795-FCE2-FFA64C20BEBC}"/>
              </a:ext>
            </a:extLst>
          </p:cNvPr>
          <p:cNvPicPr>
            <a:picLocks noChangeAspect="1"/>
          </p:cNvPicPr>
          <p:nvPr/>
        </p:nvPicPr>
        <p:blipFill>
          <a:blip r:embed="rId4"/>
          <a:stretch>
            <a:fillRect/>
          </a:stretch>
        </p:blipFill>
        <p:spPr>
          <a:xfrm>
            <a:off x="5664000" y="1878862"/>
            <a:ext cx="5668096" cy="4064477"/>
          </a:xfrm>
          <a:prstGeom prst="rect">
            <a:avLst/>
          </a:prstGeom>
        </p:spPr>
      </p:pic>
    </p:spTree>
    <p:extLst>
      <p:ext uri="{BB962C8B-B14F-4D97-AF65-F5344CB8AC3E}">
        <p14:creationId xmlns:p14="http://schemas.microsoft.com/office/powerpoint/2010/main" val="283533394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93</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94</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94</a:t>
            </a:fld>
            <a:endParaRPr lang="zh-HK" altLang="en-US" sz="1600" dirty="0">
              <a:solidFill>
                <a:schemeClr val="bg1"/>
              </a:solidFill>
            </a:endParaRPr>
          </a:p>
        </p:txBody>
      </p:sp>
      <p:sp>
        <p:nvSpPr>
          <p:cNvPr id="2" name="文本框 1">
            <a:extLst>
              <a:ext uri="{FF2B5EF4-FFF2-40B4-BE49-F238E27FC236}">
                <a16:creationId xmlns:a16="http://schemas.microsoft.com/office/drawing/2014/main" id="{703935CA-9BD5-D3BA-3DC4-3FDBE49D23DE}"/>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Spatial Representation Compression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8972BBE9-B2B7-9289-D841-7923C36C2880}"/>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31137691-C990-98C5-28FE-E80611F22026}"/>
              </a:ext>
            </a:extLst>
          </p:cNvPr>
          <p:cNvPicPr>
            <a:picLocks noChangeAspect="1"/>
          </p:cNvPicPr>
          <p:nvPr/>
        </p:nvPicPr>
        <p:blipFill>
          <a:blip r:embed="rId3"/>
          <a:stretch>
            <a:fillRect/>
          </a:stretch>
        </p:blipFill>
        <p:spPr>
          <a:xfrm>
            <a:off x="1110242" y="4344086"/>
            <a:ext cx="4267158" cy="400816"/>
          </a:xfrm>
          <a:prstGeom prst="rect">
            <a:avLst/>
          </a:prstGeom>
        </p:spPr>
      </p:pic>
      <p:pic>
        <p:nvPicPr>
          <p:cNvPr id="8" name="图片 7">
            <a:extLst>
              <a:ext uri="{FF2B5EF4-FFF2-40B4-BE49-F238E27FC236}">
                <a16:creationId xmlns:a16="http://schemas.microsoft.com/office/drawing/2014/main" id="{686D60DA-CFB0-4E8F-27F1-3E8E2C0924D7}"/>
              </a:ext>
            </a:extLst>
          </p:cNvPr>
          <p:cNvPicPr>
            <a:picLocks noChangeAspect="1"/>
          </p:cNvPicPr>
          <p:nvPr/>
        </p:nvPicPr>
        <p:blipFill>
          <a:blip r:embed="rId4"/>
          <a:stretch>
            <a:fillRect/>
          </a:stretch>
        </p:blipFill>
        <p:spPr>
          <a:xfrm>
            <a:off x="1232985" y="4976019"/>
            <a:ext cx="4267158" cy="1420388"/>
          </a:xfrm>
          <a:prstGeom prst="rect">
            <a:avLst/>
          </a:prstGeom>
        </p:spPr>
      </p:pic>
      <p:pic>
        <p:nvPicPr>
          <p:cNvPr id="10" name="图片 9">
            <a:extLst>
              <a:ext uri="{FF2B5EF4-FFF2-40B4-BE49-F238E27FC236}">
                <a16:creationId xmlns:a16="http://schemas.microsoft.com/office/drawing/2014/main" id="{5EE89952-B065-AF99-42A4-F3D0A4A9C901}"/>
              </a:ext>
            </a:extLst>
          </p:cNvPr>
          <p:cNvPicPr>
            <a:picLocks noChangeAspect="1"/>
          </p:cNvPicPr>
          <p:nvPr/>
        </p:nvPicPr>
        <p:blipFill>
          <a:blip r:embed="rId5"/>
          <a:stretch>
            <a:fillRect/>
          </a:stretch>
        </p:blipFill>
        <p:spPr>
          <a:xfrm>
            <a:off x="6942869" y="2841029"/>
            <a:ext cx="4677523" cy="877836"/>
          </a:xfrm>
          <a:prstGeom prst="rect">
            <a:avLst/>
          </a:prstGeom>
        </p:spPr>
      </p:pic>
      <p:pic>
        <p:nvPicPr>
          <p:cNvPr id="12" name="图片 11">
            <a:extLst>
              <a:ext uri="{FF2B5EF4-FFF2-40B4-BE49-F238E27FC236}">
                <a16:creationId xmlns:a16="http://schemas.microsoft.com/office/drawing/2014/main" id="{C35DACF6-4FA0-9A39-461B-BBC80189EBBB}"/>
              </a:ext>
            </a:extLst>
          </p:cNvPr>
          <p:cNvPicPr>
            <a:picLocks noChangeAspect="1"/>
          </p:cNvPicPr>
          <p:nvPr/>
        </p:nvPicPr>
        <p:blipFill>
          <a:blip r:embed="rId6"/>
          <a:stretch>
            <a:fillRect/>
          </a:stretch>
        </p:blipFill>
        <p:spPr>
          <a:xfrm>
            <a:off x="6621494" y="5257398"/>
            <a:ext cx="4910018" cy="457775"/>
          </a:xfrm>
          <a:prstGeom prst="rect">
            <a:avLst/>
          </a:prstGeom>
        </p:spPr>
      </p:pic>
      <p:pic>
        <p:nvPicPr>
          <p:cNvPr id="14" name="图片 13">
            <a:extLst>
              <a:ext uri="{FF2B5EF4-FFF2-40B4-BE49-F238E27FC236}">
                <a16:creationId xmlns:a16="http://schemas.microsoft.com/office/drawing/2014/main" id="{93374260-8881-C833-BD93-B8118087DB25}"/>
              </a:ext>
            </a:extLst>
          </p:cNvPr>
          <p:cNvPicPr>
            <a:picLocks noChangeAspect="1"/>
          </p:cNvPicPr>
          <p:nvPr/>
        </p:nvPicPr>
        <p:blipFill>
          <a:blip r:embed="rId7"/>
          <a:stretch>
            <a:fillRect/>
          </a:stretch>
        </p:blipFill>
        <p:spPr>
          <a:xfrm>
            <a:off x="1907551" y="2746687"/>
            <a:ext cx="2547698" cy="401157"/>
          </a:xfrm>
          <a:prstGeom prst="rect">
            <a:avLst/>
          </a:prstGeom>
        </p:spPr>
      </p:pic>
      <p:sp>
        <p:nvSpPr>
          <p:cNvPr id="16" name="文本框 15">
            <a:extLst>
              <a:ext uri="{FF2B5EF4-FFF2-40B4-BE49-F238E27FC236}">
                <a16:creationId xmlns:a16="http://schemas.microsoft.com/office/drawing/2014/main" id="{342F7034-3107-EC3E-26BD-DE0A2D0E4485}"/>
              </a:ext>
            </a:extLst>
          </p:cNvPr>
          <p:cNvSpPr txBox="1"/>
          <p:nvPr/>
        </p:nvSpPr>
        <p:spPr>
          <a:xfrm>
            <a:off x="192000" y="1396100"/>
            <a:ext cx="6121400" cy="1323439"/>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In STAR, the Information Bottleneck (IB) principle is applied to recover latent states from joint observations. The goal of IB is to retain only task-relevant critical information. The optimization objective is: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44E08AC-9D4E-C1C5-4690-FB1DB450805C}"/>
                  </a:ext>
                </a:extLst>
              </p:cNvPr>
              <p:cNvSpPr txBox="1"/>
              <p:nvPr/>
            </p:nvSpPr>
            <p:spPr>
              <a:xfrm>
                <a:off x="198286" y="3206034"/>
                <a:ext cx="6121400" cy="1042017"/>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In STAR, to recover latent states </a:t>
                </a:r>
                <a:r>
                  <a:rPr lang="zh-CN" altLang="en-US" sz="2000" dirty="0">
                    <a:latin typeface="Times New Roman" panose="02020603050405020304" pitchFamily="18" charset="0"/>
                    <a:cs typeface="Times New Roman" panose="02020603050405020304" pitchFamily="18" charset="0"/>
                  </a:rPr>
                  <a:t>𝑠</a:t>
                </a:r>
                <a:r>
                  <a:rPr lang="en-US" altLang="zh-CN" sz="2000" dirty="0">
                    <a:latin typeface="Times New Roman" panose="02020603050405020304" pitchFamily="18" charset="0"/>
                    <a:cs typeface="Times New Roman" panose="02020603050405020304" pitchFamily="18" charset="0"/>
                  </a:rPr>
                  <a:t>s from joint observation </a:t>
                </a:r>
                <a14:m>
                  <m:oMath xmlns:m="http://schemas.openxmlformats.org/officeDocument/2006/math">
                    <m:sSup>
                      <m:sSupPr>
                        <m:ctrlPr>
                          <a:rPr lang="en-US" altLang="zh-CN" sz="2000" i="1" smtClean="0">
                            <a:latin typeface="Cambria Math" panose="02040503050406030204" pitchFamily="18" charset="0"/>
                            <a:cs typeface="Times New Roman" panose="02020603050405020304" pitchFamily="18" charset="0"/>
                          </a:rPr>
                        </m:ctrlPr>
                      </m:sSupPr>
                      <m:e>
                        <m:acc>
                          <m:accPr>
                            <m:chr m:val="̂"/>
                            <m:ctrlPr>
                              <a:rPr lang="en-US" altLang="zh-CN" sz="200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𝑜</m:t>
                            </m:r>
                          </m:e>
                        </m:acc>
                      </m:e>
                      <m:sup>
                        <m:r>
                          <a:rPr lang="en-US" altLang="zh-CN" sz="2000" b="0" i="1" smtClean="0">
                            <a:latin typeface="Cambria Math" panose="02040503050406030204" pitchFamily="18" charset="0"/>
                            <a:cs typeface="Times New Roman" panose="02020603050405020304" pitchFamily="18" charset="0"/>
                          </a:rPr>
                          <m:t>𝑖</m:t>
                        </m:r>
                      </m:sup>
                    </m:sSup>
                  </m:oMath>
                </a14:m>
                <a:r>
                  <a:rPr lang="en-US" altLang="zh-CN" sz="2000" dirty="0">
                    <a:latin typeface="Times New Roman" panose="02020603050405020304" pitchFamily="18" charset="0"/>
                    <a:cs typeface="Times New Roman" panose="02020603050405020304" pitchFamily="18" charset="0"/>
                  </a:rPr>
                  <a:t> , an encoding function </a:t>
                </a:r>
                <a14:m>
                  <m:oMath xmlns:m="http://schemas.openxmlformats.org/officeDocument/2006/math">
                    <m:sSup>
                      <m:sSupPr>
                        <m:ctrlPr>
                          <a:rPr lang="en-US" altLang="zh-CN" sz="2000" i="1" dirty="0" smtClean="0">
                            <a:latin typeface="Cambria Math" panose="02040503050406030204" pitchFamily="18" charset="0"/>
                            <a:cs typeface="Times New Roman" panose="02020603050405020304" pitchFamily="18" charset="0"/>
                          </a:rPr>
                        </m:ctrlPr>
                      </m:sSupPr>
                      <m:e>
                        <m:r>
                          <a:rPr lang="en-US" altLang="zh-CN" sz="2000" b="0" i="1" dirty="0" smtClean="0">
                            <a:latin typeface="Cambria Math" panose="02040503050406030204" pitchFamily="18" charset="0"/>
                            <a:cs typeface="Times New Roman" panose="02020603050405020304" pitchFamily="18" charset="0"/>
                          </a:rPr>
                          <m:t>𝑓</m:t>
                        </m:r>
                      </m:e>
                      <m:sup>
                        <m:r>
                          <a:rPr lang="en-US" altLang="zh-CN" sz="2000" b="0" i="1" dirty="0" smtClean="0">
                            <a:latin typeface="Cambria Math" panose="02040503050406030204" pitchFamily="18" charset="0"/>
                            <a:cs typeface="Times New Roman" panose="02020603050405020304" pitchFamily="18" charset="0"/>
                          </a:rPr>
                          <m:t>𝑖</m:t>
                        </m:r>
                      </m:sup>
                    </m:sSup>
                    <m:r>
                      <a:rPr lang="en-US" altLang="zh-CN" sz="2000" i="1" dirty="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is defined, mapping joint observations to the representation space:</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C44E08AC-9D4E-C1C5-4690-FB1DB450805C}"/>
                  </a:ext>
                </a:extLst>
              </p:cNvPr>
              <p:cNvSpPr txBox="1">
                <a:spLocks noRot="1" noChangeAspect="1" noMove="1" noResize="1" noEditPoints="1" noAdjustHandles="1" noChangeArrowheads="1" noChangeShapeType="1" noTextEdit="1"/>
              </p:cNvSpPr>
              <p:nvPr/>
            </p:nvSpPr>
            <p:spPr>
              <a:xfrm>
                <a:off x="198286" y="3206034"/>
                <a:ext cx="6121400" cy="1042017"/>
              </a:xfrm>
              <a:prstGeom prst="rect">
                <a:avLst/>
              </a:prstGeom>
              <a:blipFill>
                <a:blip r:embed="rId8"/>
                <a:stretch>
                  <a:fillRect l="-1096" t="-4094" r="-1594" b="-81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D94D2BD-2B73-7CD6-5AE6-BCEE7FD4CCB9}"/>
                  </a:ext>
                </a:extLst>
              </p:cNvPr>
              <p:cNvSpPr txBox="1"/>
              <p:nvPr/>
            </p:nvSpPr>
            <p:spPr>
              <a:xfrm>
                <a:off x="6313400" y="1968596"/>
                <a:ext cx="6121400" cy="731547"/>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To enhance learning, dynamics prediction loss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ℒ</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𝑃</m:t>
                        </m:r>
                      </m:sub>
                    </m:sSub>
                  </m:oMath>
                </a14:m>
                <a:r>
                  <a:rPr lang="en-US" altLang="zh-CN" sz="2000" dirty="0">
                    <a:latin typeface="Times New Roman" panose="02020603050405020304" pitchFamily="18" charset="0"/>
                    <a:cs typeface="Times New Roman" panose="02020603050405020304" pitchFamily="18" charset="0"/>
                  </a:rPr>
                  <a:t>​  and reward prediction loss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ℒ</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​are defined as: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9D94D2BD-2B73-7CD6-5AE6-BCEE7FD4CCB9}"/>
                  </a:ext>
                </a:extLst>
              </p:cNvPr>
              <p:cNvSpPr txBox="1">
                <a:spLocks noRot="1" noChangeAspect="1" noMove="1" noResize="1" noEditPoints="1" noAdjustHandles="1" noChangeArrowheads="1" noChangeShapeType="1" noTextEdit="1"/>
              </p:cNvSpPr>
              <p:nvPr/>
            </p:nvSpPr>
            <p:spPr>
              <a:xfrm>
                <a:off x="6313400" y="1968596"/>
                <a:ext cx="6121400" cy="731547"/>
              </a:xfrm>
              <a:prstGeom prst="rect">
                <a:avLst/>
              </a:prstGeom>
              <a:blipFill>
                <a:blip r:embed="rId9"/>
                <a:stretch>
                  <a:fillRect l="-1096" t="-5000" b="-108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0E5482F-4EFE-CCA8-0053-BC6B330B8DC7}"/>
                  </a:ext>
                </a:extLst>
              </p:cNvPr>
              <p:cNvSpPr txBox="1"/>
              <p:nvPr/>
            </p:nvSpPr>
            <p:spPr>
              <a:xfrm>
                <a:off x="6428344" y="4142133"/>
                <a:ext cx="5476397" cy="1035668"/>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To prevent representation collapse, a reconstruction loss</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ℒ</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𝑐</m:t>
                        </m:r>
                      </m:sub>
                    </m:sSub>
                  </m:oMath>
                </a14:m>
                <a:r>
                  <a:rPr lang="en-US" altLang="zh-CN" sz="2000" dirty="0">
                    <a:latin typeface="Times New Roman" panose="02020603050405020304" pitchFamily="18" charset="0"/>
                    <a:cs typeface="Times New Roman" panose="02020603050405020304" pitchFamily="18" charset="0"/>
                  </a:rPr>
                  <a:t>is defined, making </a:t>
                </a:r>
                <a14:m>
                  <m:oMath xmlns:m="http://schemas.openxmlformats.org/officeDocument/2006/math">
                    <m:sSup>
                      <m:sSupPr>
                        <m:ctrlPr>
                          <a:rPr lang="en-US" altLang="zh-CN" sz="2000" i="1" dirty="0">
                            <a:latin typeface="Cambria Math" panose="02040503050406030204" pitchFamily="18" charset="0"/>
                            <a:cs typeface="Times New Roman" panose="02020603050405020304" pitchFamily="18" charset="0"/>
                          </a:rPr>
                        </m:ctrlPr>
                      </m:sSupPr>
                      <m:e>
                        <m:r>
                          <a:rPr lang="en-US" altLang="zh-CN" sz="2000" b="0" i="1" dirty="0" smtClean="0">
                            <a:latin typeface="Cambria Math" panose="02040503050406030204" pitchFamily="18" charset="0"/>
                            <a:cs typeface="Times New Roman" panose="02020603050405020304" pitchFamily="18" charset="0"/>
                          </a:rPr>
                          <m:t>𝑥</m:t>
                        </m:r>
                      </m:e>
                      <m:sup>
                        <m:r>
                          <a:rPr lang="en-US" altLang="zh-CN" sz="2000" i="1" dirty="0">
                            <a:latin typeface="Cambria Math" panose="02040503050406030204" pitchFamily="18" charset="0"/>
                            <a:cs typeface="Times New Roman" panose="02020603050405020304" pitchFamily="18" charset="0"/>
                          </a:rPr>
                          <m:t>𝑖</m:t>
                        </m:r>
                      </m:sup>
                    </m:sSup>
                    <m:r>
                      <a:rPr lang="en-US" altLang="zh-CN" sz="2000" i="1" dirty="0">
                        <a:latin typeface="Cambria Math" panose="02040503050406030204" pitchFamily="18" charset="0"/>
                        <a:cs typeface="Times New Roman" panose="02020603050405020304" pitchFamily="18" charset="0"/>
                      </a:rPr>
                      <m:t> </m:t>
                    </m:r>
                    <m:r>
                      <a:rPr lang="en-US" altLang="zh-CN" sz="2000" b="0" i="1" dirty="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capable of reconstructing the local observation </a:t>
                </a:r>
                <a14:m>
                  <m:oMath xmlns:m="http://schemas.openxmlformats.org/officeDocument/2006/math">
                    <m:sSup>
                      <m:sSupPr>
                        <m:ctrlPr>
                          <a:rPr lang="en-US" altLang="zh-CN" sz="2000" i="1" dirty="0">
                            <a:latin typeface="Cambria Math" panose="02040503050406030204" pitchFamily="18" charset="0"/>
                            <a:cs typeface="Times New Roman" panose="02020603050405020304" pitchFamily="18" charset="0"/>
                          </a:rPr>
                        </m:ctrlPr>
                      </m:sSupPr>
                      <m:e>
                        <m:r>
                          <a:rPr lang="en-US" altLang="zh-CN" sz="2000" b="0" i="1" dirty="0" smtClean="0">
                            <a:latin typeface="Cambria Math" panose="02040503050406030204" pitchFamily="18" charset="0"/>
                            <a:cs typeface="Times New Roman" panose="02020603050405020304" pitchFamily="18" charset="0"/>
                          </a:rPr>
                          <m:t>𝑜</m:t>
                        </m:r>
                      </m:e>
                      <m:sup>
                        <m:r>
                          <a:rPr lang="en-US" altLang="zh-CN" sz="2000" i="1" dirty="0">
                            <a:latin typeface="Cambria Math" panose="02040503050406030204" pitchFamily="18" charset="0"/>
                            <a:cs typeface="Times New Roman" panose="02020603050405020304" pitchFamily="18" charset="0"/>
                          </a:rPr>
                          <m:t>𝑖</m:t>
                        </m:r>
                      </m:sup>
                    </m:sSup>
                  </m:oMath>
                </a14:m>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50E5482F-4EFE-CCA8-0053-BC6B330B8DC7}"/>
                  </a:ext>
                </a:extLst>
              </p:cNvPr>
              <p:cNvSpPr txBox="1">
                <a:spLocks noRot="1" noChangeAspect="1" noMove="1" noResize="1" noEditPoints="1" noAdjustHandles="1" noChangeArrowheads="1" noChangeShapeType="1" noTextEdit="1"/>
              </p:cNvSpPr>
              <p:nvPr/>
            </p:nvSpPr>
            <p:spPr>
              <a:xfrm>
                <a:off x="6428344" y="4142133"/>
                <a:ext cx="5476397" cy="1035668"/>
              </a:xfrm>
              <a:prstGeom prst="rect">
                <a:avLst/>
              </a:prstGeom>
              <a:blipFill>
                <a:blip r:embed="rId10"/>
                <a:stretch>
                  <a:fillRect l="-1225" t="-2941" r="-1114" b="-10000"/>
                </a:stretch>
              </a:blipFill>
            </p:spPr>
            <p:txBody>
              <a:bodyPr/>
              <a:lstStyle/>
              <a:p>
                <a:r>
                  <a:rPr lang="zh-CN" alt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4FEE3-7EEC-AC58-D1E9-42BB38694B5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B7D87F8-36BE-F993-9BB0-A9B01B1041CE}"/>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74CB8474-4EDE-B63F-0A21-5315C46B5A8B}"/>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774ECE16-2CD1-C066-30AF-B6192C2FEA54}"/>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95</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C170F87-1A00-E3A7-EBA7-CE7A3FFA219D}"/>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B737278D-C2F6-1F49-3BB3-4435692A5D3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822545E-A3C6-D672-D43B-FE44E405733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2F640AF-C56C-1AD1-E8CF-6C8AD16FFED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95</a:t>
            </a:fld>
            <a:endParaRPr lang="zh-HK" altLang="en-US" sz="1600" dirty="0">
              <a:solidFill>
                <a:schemeClr val="bg1"/>
              </a:solidFill>
            </a:endParaRPr>
          </a:p>
        </p:txBody>
      </p:sp>
      <p:sp>
        <p:nvSpPr>
          <p:cNvPr id="2" name="文本框 1">
            <a:extLst>
              <a:ext uri="{FF2B5EF4-FFF2-40B4-BE49-F238E27FC236}">
                <a16:creationId xmlns:a16="http://schemas.microsoft.com/office/drawing/2014/main" id="{2517CB0C-3F0F-8058-0489-80FD1A619CF2}"/>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Temporal Representation Compression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0CCAA409-8FEF-7568-C293-2EA7E4BC08BC}"/>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355D7746-B051-E3E6-ADE6-3E2F1C0E17C9}"/>
              </a:ext>
            </a:extLst>
          </p:cNvPr>
          <p:cNvPicPr>
            <a:picLocks noChangeAspect="1"/>
          </p:cNvPicPr>
          <p:nvPr/>
        </p:nvPicPr>
        <p:blipFill>
          <a:blip r:embed="rId3"/>
          <a:stretch>
            <a:fillRect/>
          </a:stretch>
        </p:blipFill>
        <p:spPr>
          <a:xfrm>
            <a:off x="3000000" y="2917336"/>
            <a:ext cx="5665871" cy="1171717"/>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8F4C4F5-9150-722C-FF11-AA69C599DD20}"/>
                  </a:ext>
                </a:extLst>
              </p:cNvPr>
              <p:cNvSpPr txBox="1"/>
              <p:nvPr/>
            </p:nvSpPr>
            <p:spPr>
              <a:xfrm>
                <a:off x="1632000" y="1588376"/>
                <a:ext cx="8688333" cy="1015663"/>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Temporal Representation Compression aligns state representations based on reward similarity, making states with similar task-relevant features close to each other in the representation space. The loss function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ℒ</m:t>
                        </m:r>
                      </m:e>
                      <m:sub>
                        <m:r>
                          <m:rPr>
                            <m:sty m:val="p"/>
                          </m:rP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tem</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includes three parts: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F8F4C4F5-9150-722C-FF11-AA69C599DD20}"/>
                  </a:ext>
                </a:extLst>
              </p:cNvPr>
              <p:cNvSpPr txBox="1">
                <a:spLocks noRot="1" noChangeAspect="1" noMove="1" noResize="1" noEditPoints="1" noAdjustHandles="1" noChangeArrowheads="1" noChangeShapeType="1" noTextEdit="1"/>
              </p:cNvSpPr>
              <p:nvPr/>
            </p:nvSpPr>
            <p:spPr>
              <a:xfrm>
                <a:off x="1632000" y="1588376"/>
                <a:ext cx="8688333" cy="1015663"/>
              </a:xfrm>
              <a:prstGeom prst="rect">
                <a:avLst/>
              </a:prstGeom>
              <a:blipFill>
                <a:blip r:embed="rId4"/>
                <a:stretch>
                  <a:fillRect l="-772" t="-3614" r="-702" b="-10241"/>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AB1B939C-1BF4-5665-9958-32C4C639686F}"/>
              </a:ext>
            </a:extLst>
          </p:cNvPr>
          <p:cNvSpPr txBox="1"/>
          <p:nvPr/>
        </p:nvSpPr>
        <p:spPr>
          <a:xfrm>
            <a:off x="2352000" y="4165120"/>
            <a:ext cx="8208000" cy="2308324"/>
          </a:xfrm>
          <a:prstGeom prst="rect">
            <a:avLst/>
          </a:prstGeom>
          <a:noFill/>
        </p:spPr>
        <p:txBody>
          <a:bodyPr wrap="square">
            <a:spAutoFit/>
          </a:bodyPr>
          <a:lstStyle/>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Distance between State Representations: </a:t>
            </a:r>
          </a:p>
          <a:p>
            <a:r>
              <a:rPr lang="en-US" altLang="zh-CN" dirty="0">
                <a:latin typeface="Times New Roman" panose="02020603050405020304" pitchFamily="18" charset="0"/>
                <a:cs typeface="Times New Roman" panose="02020603050405020304" pitchFamily="18" charset="0"/>
              </a:rPr>
              <a:t>Quantifies the distance between two state representations, ensuring that similar states are close.</a:t>
            </a:r>
          </a:p>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Difference in Rewards: </a:t>
            </a:r>
          </a:p>
          <a:p>
            <a:r>
              <a:rPr lang="en-US" altLang="zh-CN" dirty="0">
                <a:latin typeface="Times New Roman" panose="02020603050405020304" pitchFamily="18" charset="0"/>
                <a:cs typeface="Times New Roman" panose="02020603050405020304" pitchFamily="18" charset="0"/>
              </a:rPr>
              <a:t>Aligns only states with similar rewards, ensuring task relevance.</a:t>
            </a:r>
          </a:p>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Difference in Next-State Distributions:</a:t>
            </a:r>
          </a:p>
          <a:p>
            <a:r>
              <a:rPr lang="en-US" altLang="zh-CN" dirty="0">
                <a:latin typeface="Times New Roman" panose="02020603050405020304" pitchFamily="18" charset="0"/>
                <a:cs typeface="Times New Roman" panose="02020603050405020304" pitchFamily="18" charset="0"/>
              </a:rPr>
              <a:t> Uses the Wasserstein distance to measure differences in next-state distributions, ensuring consistency in state transitions.</a:t>
            </a:r>
            <a:endParaRPr lang="en-US" altLang="zh-C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306175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30FDC-9979-1D52-3779-54E07A1EC9C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A3AA165-5C5A-FFB7-9222-750D1EA68343}"/>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33EF599A-E276-6917-1DB5-CA2651565885}"/>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8B25BBC0-56D4-34CB-1710-72AA80D81C09}"/>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96</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E72C5E5D-FA4A-CE76-650D-9A881A54EAA5}"/>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C5C0CC9D-0721-BACA-D940-0ADCBA6804A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8BEED0D5-D54D-A717-0163-A9F46C5AE10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2D33F2D9-7ADD-9066-08DA-596948D0FF5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96</a:t>
            </a:fld>
            <a:endParaRPr lang="zh-HK" altLang="en-US" sz="1600" dirty="0">
              <a:solidFill>
                <a:schemeClr val="bg1"/>
              </a:solidFill>
            </a:endParaRPr>
          </a:p>
        </p:txBody>
      </p:sp>
      <p:sp>
        <p:nvSpPr>
          <p:cNvPr id="2" name="文本框 1">
            <a:extLst>
              <a:ext uri="{FF2B5EF4-FFF2-40B4-BE49-F238E27FC236}">
                <a16:creationId xmlns:a16="http://schemas.microsoft.com/office/drawing/2014/main" id="{E9588F26-6625-787B-0EEF-29A63CF040C4}"/>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Overall Learning Objective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602B4F60-90AC-662C-6FD2-6A134ABADC04}"/>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3EF3542F-0FF0-0FB7-B9BE-B35C268C91A0}"/>
              </a:ext>
            </a:extLst>
          </p:cNvPr>
          <p:cNvPicPr>
            <a:picLocks noChangeAspect="1"/>
          </p:cNvPicPr>
          <p:nvPr/>
        </p:nvPicPr>
        <p:blipFill>
          <a:blip r:embed="rId3"/>
          <a:stretch>
            <a:fillRect/>
          </a:stretch>
        </p:blipFill>
        <p:spPr>
          <a:xfrm>
            <a:off x="501681" y="3121574"/>
            <a:ext cx="5509780" cy="650694"/>
          </a:xfrm>
          <a:prstGeom prst="rect">
            <a:avLst/>
          </a:prstGeom>
        </p:spPr>
      </p:pic>
      <p:pic>
        <p:nvPicPr>
          <p:cNvPr id="8" name="图片 7">
            <a:extLst>
              <a:ext uri="{FF2B5EF4-FFF2-40B4-BE49-F238E27FC236}">
                <a16:creationId xmlns:a16="http://schemas.microsoft.com/office/drawing/2014/main" id="{80162855-9733-50D5-9657-89C4BBAF5BDA}"/>
              </a:ext>
            </a:extLst>
          </p:cNvPr>
          <p:cNvPicPr>
            <a:picLocks noChangeAspect="1"/>
          </p:cNvPicPr>
          <p:nvPr/>
        </p:nvPicPr>
        <p:blipFill>
          <a:blip r:embed="rId4"/>
          <a:stretch>
            <a:fillRect/>
          </a:stretch>
        </p:blipFill>
        <p:spPr>
          <a:xfrm>
            <a:off x="773500" y="4856079"/>
            <a:ext cx="5322499" cy="367068"/>
          </a:xfrm>
          <a:prstGeom prst="rect">
            <a:avLst/>
          </a:prstGeom>
        </p:spPr>
      </p:pic>
      <p:pic>
        <p:nvPicPr>
          <p:cNvPr id="10" name="图片 9">
            <a:extLst>
              <a:ext uri="{FF2B5EF4-FFF2-40B4-BE49-F238E27FC236}">
                <a16:creationId xmlns:a16="http://schemas.microsoft.com/office/drawing/2014/main" id="{48EA23B1-6E8A-AB50-CCB5-79F91E49B427}"/>
              </a:ext>
            </a:extLst>
          </p:cNvPr>
          <p:cNvPicPr>
            <a:picLocks noChangeAspect="1"/>
          </p:cNvPicPr>
          <p:nvPr/>
        </p:nvPicPr>
        <p:blipFill>
          <a:blip r:embed="rId5"/>
          <a:stretch>
            <a:fillRect/>
          </a:stretch>
        </p:blipFill>
        <p:spPr>
          <a:xfrm>
            <a:off x="6426859" y="1947320"/>
            <a:ext cx="5752684" cy="3840223"/>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E2750F6-3B29-8730-FD39-A7C44007E3C4}"/>
                  </a:ext>
                </a:extLst>
              </p:cNvPr>
              <p:cNvSpPr txBox="1"/>
              <p:nvPr/>
            </p:nvSpPr>
            <p:spPr>
              <a:xfrm>
                <a:off x="302685" y="2000083"/>
                <a:ext cx="6124174" cy="1015663"/>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The value function loss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ℒ</m:t>
                        </m:r>
                      </m:e>
                      <m:sub>
                        <m:r>
                          <m:rPr>
                            <m:sty m:val="p"/>
                          </m:rP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V</m:t>
                        </m:r>
                      </m:sub>
                    </m:sSub>
                  </m:oMath>
                </a14:m>
                <a:r>
                  <a:rPr lang="en-US" altLang="zh-CN" sz="2000" dirty="0">
                    <a:latin typeface="Times New Roman" panose="02020603050405020304" pitchFamily="18" charset="0"/>
                    <a:cs typeface="Times New Roman" panose="02020603050405020304" pitchFamily="18" charset="0"/>
                  </a:rPr>
                  <a:t> minimizes the error between the state value and the estimated reward, helping the agent predict expected rewards accurately:</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1E2750F6-3B29-8730-FD39-A7C44007E3C4}"/>
                  </a:ext>
                </a:extLst>
              </p:cNvPr>
              <p:cNvSpPr txBox="1">
                <a:spLocks noRot="1" noChangeAspect="1" noMove="1" noResize="1" noEditPoints="1" noAdjustHandles="1" noChangeArrowheads="1" noChangeShapeType="1" noTextEdit="1"/>
              </p:cNvSpPr>
              <p:nvPr/>
            </p:nvSpPr>
            <p:spPr>
              <a:xfrm>
                <a:off x="302685" y="2000083"/>
                <a:ext cx="6124174" cy="1015663"/>
              </a:xfrm>
              <a:prstGeom prst="rect">
                <a:avLst/>
              </a:prstGeom>
              <a:blipFill>
                <a:blip r:embed="rId6"/>
                <a:stretch>
                  <a:fillRect l="-1096" t="-2994" r="-996" b="-9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2C81BCD-EB19-820D-3C1E-468F8F74E5DA}"/>
                  </a:ext>
                </a:extLst>
              </p:cNvPr>
              <p:cNvSpPr txBox="1"/>
              <p:nvPr/>
            </p:nvSpPr>
            <p:spPr>
              <a:xfrm>
                <a:off x="302685" y="3711760"/>
                <a:ext cx="6124174" cy="946991"/>
              </a:xfrm>
              <a:prstGeom prst="rect">
                <a:avLst/>
              </a:prstGeom>
              <a:noFill/>
            </p:spPr>
            <p:txBody>
              <a:bodyPr wrap="square">
                <a:spAutoFit/>
              </a:bodyPr>
              <a:lstStyle/>
              <a:p>
                <a:pPr algn="just"/>
                <a:r>
                  <a:rPr lang="en-US" altLang="zh-CN" dirty="0"/>
                  <a:t>The overall objective combines </a:t>
                </a:r>
                <a14:m>
                  <m:oMath xmlns:m="http://schemas.openxmlformats.org/officeDocument/2006/math">
                    <m:sSub>
                      <m:sSubPr>
                        <m:ctrlPr>
                          <a:rPr lang="en-US" altLang="zh-CN" sz="1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ℒ</m:t>
                        </m:r>
                      </m:e>
                      <m:sub>
                        <m:r>
                          <m:rPr>
                            <m:sty m:val="p"/>
                          </m:rPr>
                          <a:rPr lang="en-US" altLang="zh-CN" sz="1800" b="0" i="0" smtClean="0">
                            <a:latin typeface="Cambria Math" panose="02040503050406030204" pitchFamily="18" charset="0"/>
                            <a:ea typeface="Cambria Math" panose="02040503050406030204" pitchFamily="18" charset="0"/>
                            <a:cs typeface="Times New Roman" panose="02020603050405020304" pitchFamily="18" charset="0"/>
                          </a:rPr>
                          <m:t>V</m:t>
                        </m:r>
                      </m:sub>
                    </m:sSub>
                  </m:oMath>
                </a14:m>
                <a:r>
                  <a:rPr lang="en-US" altLang="zh-CN" dirty="0"/>
                  <a:t>, spatial compression loss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ℒ</m:t>
                        </m:r>
                      </m:e>
                      <m:sub>
                        <m:r>
                          <m:rPr>
                            <m:sty m:val="p"/>
                          </m:rPr>
                          <a:rPr lang="en-US" altLang="zh-CN" b="0" i="0" smtClean="0">
                            <a:latin typeface="Cambria Math" panose="02040503050406030204" pitchFamily="18" charset="0"/>
                            <a:ea typeface="Cambria Math" panose="02040503050406030204" pitchFamily="18" charset="0"/>
                            <a:cs typeface="Times New Roman" panose="02020603050405020304" pitchFamily="18" charset="0"/>
                          </a:rPr>
                          <m:t>spa</m:t>
                        </m:r>
                      </m:sub>
                    </m:sSub>
                  </m:oMath>
                </a14:m>
                <a:r>
                  <a:rPr lang="en-US" altLang="zh-CN" dirty="0"/>
                  <a:t>, and temporal compression loss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ℒ</m:t>
                        </m:r>
                      </m:e>
                      <m:sub>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tem</m:t>
                        </m:r>
                      </m:sub>
                    </m:sSub>
                  </m:oMath>
                </a14:m>
                <a:r>
                  <a:rPr lang="en-US" altLang="zh-CN" dirty="0"/>
                  <a:t> ​to balance policy learning, spatial simplification, and temporal alignment:</a:t>
                </a:r>
                <a:endParaRPr lang="zh-CN" altLang="en-US" dirty="0"/>
              </a:p>
            </p:txBody>
          </p:sp>
        </mc:Choice>
        <mc:Fallback xmlns="">
          <p:sp>
            <p:nvSpPr>
              <p:cNvPr id="14" name="文本框 13">
                <a:extLst>
                  <a:ext uri="{FF2B5EF4-FFF2-40B4-BE49-F238E27FC236}">
                    <a16:creationId xmlns:a16="http://schemas.microsoft.com/office/drawing/2014/main" id="{42C81BCD-EB19-820D-3C1E-468F8F74E5DA}"/>
                  </a:ext>
                </a:extLst>
              </p:cNvPr>
              <p:cNvSpPr txBox="1">
                <a:spLocks noRot="1" noChangeAspect="1" noMove="1" noResize="1" noEditPoints="1" noAdjustHandles="1" noChangeArrowheads="1" noChangeShapeType="1" noTextEdit="1"/>
              </p:cNvSpPr>
              <p:nvPr/>
            </p:nvSpPr>
            <p:spPr>
              <a:xfrm>
                <a:off x="302685" y="3711760"/>
                <a:ext cx="6124174" cy="946991"/>
              </a:xfrm>
              <a:prstGeom prst="rect">
                <a:avLst/>
              </a:prstGeom>
              <a:blipFill>
                <a:blip r:embed="rId7"/>
                <a:stretch>
                  <a:fillRect l="-896" t="-3871" r="-797" b="-9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9073124"/>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97</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98</a:t>
            </a:fld>
            <a:endParaRPr lang="zh-HK" altLang="en-US" sz="1600" dirty="0">
              <a:solidFill>
                <a:schemeClr val="bg1"/>
              </a:solidFill>
            </a:endParaRPr>
          </a:p>
        </p:txBody>
      </p:sp>
      <p:pic>
        <p:nvPicPr>
          <p:cNvPr id="4" name="图片 3">
            <a:extLst>
              <a:ext uri="{FF2B5EF4-FFF2-40B4-BE49-F238E27FC236}">
                <a16:creationId xmlns:a16="http://schemas.microsoft.com/office/drawing/2014/main" id="{45F1DD1A-85E8-08F9-A1E6-AD2F44E883ED}"/>
              </a:ext>
            </a:extLst>
          </p:cNvPr>
          <p:cNvPicPr>
            <a:picLocks noChangeAspect="1"/>
          </p:cNvPicPr>
          <p:nvPr/>
        </p:nvPicPr>
        <p:blipFill>
          <a:blip r:embed="rId5"/>
          <a:stretch>
            <a:fillRect/>
          </a:stretch>
        </p:blipFill>
        <p:spPr>
          <a:xfrm>
            <a:off x="1555620" y="1852657"/>
            <a:ext cx="9080760" cy="4612449"/>
          </a:xfrm>
          <a:prstGeom prst="rect">
            <a:avLst/>
          </a:prstGeom>
        </p:spPr>
      </p:pic>
      <p:sp>
        <p:nvSpPr>
          <p:cNvPr id="5" name="文本框 4">
            <a:extLst>
              <a:ext uri="{FF2B5EF4-FFF2-40B4-BE49-F238E27FC236}">
                <a16:creationId xmlns:a16="http://schemas.microsoft.com/office/drawing/2014/main" id="{85AC3030-13F6-5D96-6BAA-DAFE0F8E2BF3}"/>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Evaluation Performance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B77E802F-6BB6-4B2A-A6E7-58A94F35B72E}"/>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6D814-28C4-A9EA-EFD0-704FBFAA04A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B059650-7288-5737-4E5F-6A1C3F8E427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EC4B15B-149D-937D-9647-2EBB866BB0F9}"/>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25524139-2E2F-7A81-3614-E32AF48C384A}"/>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516B15B-6E5D-9A39-DA3F-405425203AA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7C8A601B-2AB2-FF53-262F-7EEB329B1A8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CCE5604-D58C-EB43-98F3-FD24620BB8A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99</a:t>
            </a:fld>
            <a:endParaRPr lang="zh-HK" altLang="en-US" sz="1600" dirty="0">
              <a:solidFill>
                <a:schemeClr val="bg1"/>
              </a:solidFill>
            </a:endParaRPr>
          </a:p>
        </p:txBody>
      </p:sp>
      <p:sp>
        <p:nvSpPr>
          <p:cNvPr id="5" name="文本框 4">
            <a:extLst>
              <a:ext uri="{FF2B5EF4-FFF2-40B4-BE49-F238E27FC236}">
                <a16:creationId xmlns:a16="http://schemas.microsoft.com/office/drawing/2014/main" id="{1720A155-2347-C89F-6A62-F35227DF1685}"/>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Ablation Study</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0DED186D-FE93-D439-B79B-3228921D33D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38CA569A-03F8-E249-FF07-72FBE28B46D2}"/>
              </a:ext>
            </a:extLst>
          </p:cNvPr>
          <p:cNvPicPr>
            <a:picLocks noChangeAspect="1"/>
          </p:cNvPicPr>
          <p:nvPr/>
        </p:nvPicPr>
        <p:blipFill>
          <a:blip r:embed="rId5"/>
          <a:stretch>
            <a:fillRect/>
          </a:stretch>
        </p:blipFill>
        <p:spPr>
          <a:xfrm>
            <a:off x="624000" y="1757617"/>
            <a:ext cx="10590751" cy="3843419"/>
          </a:xfrm>
          <a:prstGeom prst="rect">
            <a:avLst/>
          </a:prstGeom>
        </p:spPr>
      </p:pic>
    </p:spTree>
    <p:extLst>
      <p:ext uri="{BB962C8B-B14F-4D97-AF65-F5344CB8AC3E}">
        <p14:creationId xmlns:p14="http://schemas.microsoft.com/office/powerpoint/2010/main" val="163067736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ZDBlMDgwNDdjMmVhNjUyMGUxOTg4ODYyM2Q5ZDM4ZW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17046</TotalTime>
  <Words>22878</Words>
  <Application>Microsoft Office PowerPoint</Application>
  <PresentationFormat>宽屏</PresentationFormat>
  <Paragraphs>1315</Paragraphs>
  <Slides>102</Slides>
  <Notes>102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102</vt:i4>
      </vt:variant>
    </vt:vector>
  </HeadingPairs>
  <TitlesOfParts>
    <vt:vector size="113" baseType="lpstr">
      <vt:lpstr>PMingLiU-ExtB</vt:lpstr>
      <vt:lpstr>微软雅黑</vt:lpstr>
      <vt:lpstr>Arial</vt:lpstr>
      <vt:lpstr>Calibri</vt:lpstr>
      <vt:lpstr>Calibri Light</vt:lpstr>
      <vt:lpstr>Cambria Math</vt:lpstr>
      <vt:lpstr>Impact</vt:lpstr>
      <vt:lpstr>Times New Roman</vt:lpstr>
      <vt:lpstr>Wingdings</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牛末寒</dc:creator>
  <cp:lastModifiedBy>末寒 牛</cp:lastModifiedBy>
  <cp:revision>2003</cp:revision>
  <dcterms:created xsi:type="dcterms:W3CDTF">2019-05-02T06:45:00Z</dcterms:created>
  <dcterms:modified xsi:type="dcterms:W3CDTF">2024-10-29T09:59:14Z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2052-12.1.0.17857</vt:lpwstr>
  </property>
  <property fmtid="{D5CDD505-2E9C-101B-9397-08002B2CF9AE}" pid="3" name="ICV">
    <vt:lpwstr>D87C3B92FDC749DEB59DD32930CFB9ED_13</vt:lpwstr>
  </property>
</Properties>
</file>